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 id="2147483678" r:id="rId2"/>
  </p:sldMasterIdLst>
  <p:notesMasterIdLst>
    <p:notesMasterId r:id="rId30"/>
  </p:notesMasterIdLst>
  <p:handoutMasterIdLst>
    <p:handoutMasterId r:id="rId31"/>
  </p:handoutMasterIdLst>
  <p:sldIdLst>
    <p:sldId id="257" r:id="rId3"/>
    <p:sldId id="293" r:id="rId4"/>
    <p:sldId id="294" r:id="rId5"/>
    <p:sldId id="295" r:id="rId6"/>
    <p:sldId id="363" r:id="rId7"/>
    <p:sldId id="365" r:id="rId8"/>
    <p:sldId id="259" r:id="rId9"/>
    <p:sldId id="297" r:id="rId10"/>
    <p:sldId id="364" r:id="rId11"/>
    <p:sldId id="360" r:id="rId12"/>
    <p:sldId id="366" r:id="rId13"/>
    <p:sldId id="301" r:id="rId14"/>
    <p:sldId id="300" r:id="rId15"/>
    <p:sldId id="367" r:id="rId16"/>
    <p:sldId id="368" r:id="rId17"/>
    <p:sldId id="302" r:id="rId18"/>
    <p:sldId id="274" r:id="rId19"/>
    <p:sldId id="292" r:id="rId20"/>
    <p:sldId id="369" r:id="rId21"/>
    <p:sldId id="371" r:id="rId22"/>
    <p:sldId id="370" r:id="rId23"/>
    <p:sldId id="373" r:id="rId24"/>
    <p:sldId id="374" r:id="rId25"/>
    <p:sldId id="375" r:id="rId26"/>
    <p:sldId id="377" r:id="rId27"/>
    <p:sldId id="376" r:id="rId28"/>
    <p:sldId id="303"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2"/>
    <p:restoredTop sz="94674"/>
  </p:normalViewPr>
  <p:slideViewPr>
    <p:cSldViewPr snapToGrid="0" snapToObjects="1">
      <p:cViewPr varScale="1">
        <p:scale>
          <a:sx n="63" d="100"/>
          <a:sy n="63" d="100"/>
        </p:scale>
        <p:origin x="72" y="750"/>
      </p:cViewPr>
      <p:guideLst>
        <p:guide orient="horz" pos="2160"/>
        <p:guide pos="2880"/>
      </p:guideLst>
    </p:cSldViewPr>
  </p:slideViewPr>
  <p:outlineViewPr>
    <p:cViewPr>
      <p:scale>
        <a:sx n="33" d="100"/>
        <a:sy n="33" d="100"/>
      </p:scale>
      <p:origin x="0" y="-84528"/>
    </p:cViewPr>
  </p:outlineViewPr>
  <p:notesTextViewPr>
    <p:cViewPr>
      <p:scale>
        <a:sx n="100" d="100"/>
        <a:sy n="100" d="100"/>
      </p:scale>
      <p:origin x="0" y="0"/>
    </p:cViewPr>
  </p:notesTextViewPr>
  <p:notesViewPr>
    <p:cSldViewPr snapToGrid="0" snapToObjects="1">
      <p:cViewPr varScale="1">
        <p:scale>
          <a:sx n="75" d="100"/>
          <a:sy n="75" d="100"/>
        </p:scale>
        <p:origin x="3496"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0A90018-E697-4698-9470-4AF67840E4C0}" type="doc">
      <dgm:prSet loTypeId="urn:microsoft.com/office/officeart/2009/3/layout/DescendingProcess" loCatId="process" qsTypeId="urn:microsoft.com/office/officeart/2005/8/quickstyle/simple1" qsCatId="simple" csTypeId="urn:microsoft.com/office/officeart/2005/8/colors/accent1_2" csCatId="accent1" phldr="1"/>
      <dgm:spPr/>
      <dgm:t>
        <a:bodyPr/>
        <a:lstStyle/>
        <a:p>
          <a:endParaRPr lang="en-IE"/>
        </a:p>
      </dgm:t>
    </dgm:pt>
    <dgm:pt modelId="{AE91043F-A1A7-419A-AE84-EE28ABACD98E}">
      <dgm:prSet phldrT="[Text]"/>
      <dgm:spPr/>
      <dgm:t>
        <a:bodyPr/>
        <a:lstStyle/>
        <a:p>
          <a:r>
            <a:rPr lang="ga-IE" dirty="0"/>
            <a:t>    </a:t>
          </a:r>
          <a:endParaRPr lang="en-IE" dirty="0"/>
        </a:p>
      </dgm:t>
    </dgm:pt>
    <dgm:pt modelId="{D5E2FD9D-8C2E-46E5-B2EB-C09CD59D705B}" type="sibTrans" cxnId="{C608BADD-941F-4AD8-88D9-4468CEDC9734}">
      <dgm:prSet/>
      <dgm:spPr/>
      <dgm:t>
        <a:bodyPr/>
        <a:lstStyle/>
        <a:p>
          <a:endParaRPr lang="en-IE"/>
        </a:p>
      </dgm:t>
    </dgm:pt>
    <dgm:pt modelId="{9E998702-BF4F-4FE8-B918-1F71A0DA0EE2}" type="parTrans" cxnId="{C608BADD-941F-4AD8-88D9-4468CEDC9734}">
      <dgm:prSet/>
      <dgm:spPr/>
      <dgm:t>
        <a:bodyPr/>
        <a:lstStyle/>
        <a:p>
          <a:endParaRPr lang="en-IE"/>
        </a:p>
      </dgm:t>
    </dgm:pt>
    <dgm:pt modelId="{747B9FD8-C1D4-4490-9A89-EB85D4557AD6}" type="pres">
      <dgm:prSet presAssocID="{60A90018-E697-4698-9470-4AF67840E4C0}" presName="Name0" presStyleCnt="0">
        <dgm:presLayoutVars>
          <dgm:chMax val="7"/>
          <dgm:chPref val="5"/>
        </dgm:presLayoutVars>
      </dgm:prSet>
      <dgm:spPr/>
    </dgm:pt>
    <dgm:pt modelId="{A6925C39-FB63-4C3A-9443-896467ED2C75}" type="pres">
      <dgm:prSet presAssocID="{60A90018-E697-4698-9470-4AF67840E4C0}" presName="arrowNode" presStyleLbl="node1" presStyleIdx="0" presStyleCnt="1" custAng="645587" custScaleX="125070" custScaleY="130920" custLinFactNeighborX="-559"/>
      <dgm:spPr/>
    </dgm:pt>
    <dgm:pt modelId="{D19CDE37-C38A-4B43-8BB9-264EED00548D}" type="pres">
      <dgm:prSet presAssocID="{AE91043F-A1A7-419A-AE84-EE28ABACD98E}" presName="txNode1" presStyleLbl="revTx" presStyleIdx="0" presStyleCnt="1">
        <dgm:presLayoutVars>
          <dgm:bulletEnabled val="1"/>
        </dgm:presLayoutVars>
      </dgm:prSet>
      <dgm:spPr/>
    </dgm:pt>
  </dgm:ptLst>
  <dgm:cxnLst>
    <dgm:cxn modelId="{9C46FE28-25A8-8C4E-81E0-F6F7C8AD7952}" type="presOf" srcId="{AE91043F-A1A7-419A-AE84-EE28ABACD98E}" destId="{D19CDE37-C38A-4B43-8BB9-264EED00548D}" srcOrd="0" destOrd="0" presId="urn:microsoft.com/office/officeart/2009/3/layout/DescendingProcess"/>
    <dgm:cxn modelId="{38F5D176-F45F-FA4B-B60E-313A5B36A49C}" type="presOf" srcId="{60A90018-E697-4698-9470-4AF67840E4C0}" destId="{747B9FD8-C1D4-4490-9A89-EB85D4557AD6}" srcOrd="0" destOrd="0" presId="urn:microsoft.com/office/officeart/2009/3/layout/DescendingProcess"/>
    <dgm:cxn modelId="{C608BADD-941F-4AD8-88D9-4468CEDC9734}" srcId="{60A90018-E697-4698-9470-4AF67840E4C0}" destId="{AE91043F-A1A7-419A-AE84-EE28ABACD98E}" srcOrd="0" destOrd="0" parTransId="{9E998702-BF4F-4FE8-B918-1F71A0DA0EE2}" sibTransId="{D5E2FD9D-8C2E-46E5-B2EB-C09CD59D705B}"/>
    <dgm:cxn modelId="{43829344-5A15-FF45-B5C6-23AB1AE31F7D}" type="presParOf" srcId="{747B9FD8-C1D4-4490-9A89-EB85D4557AD6}" destId="{A6925C39-FB63-4C3A-9443-896467ED2C75}" srcOrd="0" destOrd="0" presId="urn:microsoft.com/office/officeart/2009/3/layout/DescendingProcess"/>
    <dgm:cxn modelId="{EA2EBA24-74BF-514D-BB3F-4E9619FD3E3D}" type="presParOf" srcId="{747B9FD8-C1D4-4490-9A89-EB85D4557AD6}" destId="{D19CDE37-C38A-4B43-8BB9-264EED00548D}" srcOrd="1" destOrd="0" presId="urn:microsoft.com/office/officeart/2009/3/layout/Descending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925C39-FB63-4C3A-9443-896467ED2C75}">
      <dsp:nvSpPr>
        <dsp:cNvPr id="0" name=""/>
        <dsp:cNvSpPr/>
      </dsp:nvSpPr>
      <dsp:spPr>
        <a:xfrm rot="5041961">
          <a:off x="-59708" y="761656"/>
          <a:ext cx="2443292" cy="1561131"/>
        </a:xfrm>
        <a:prstGeom prst="swooshArrow">
          <a:avLst>
            <a:gd name="adj1" fmla="val 16310"/>
            <a:gd name="adj2" fmla="val 313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9CDE37-C38A-4B43-8BB9-264EED00548D}">
      <dsp:nvSpPr>
        <dsp:cNvPr id="0" name=""/>
        <dsp:cNvSpPr/>
      </dsp:nvSpPr>
      <dsp:spPr>
        <a:xfrm>
          <a:off x="128893" y="476982"/>
          <a:ext cx="867104" cy="34087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b" anchorCtr="0">
          <a:noAutofit/>
        </a:bodyPr>
        <a:lstStyle/>
        <a:p>
          <a:pPr marL="0" lvl="0" indent="0" algn="ctr" defTabSz="889000">
            <a:lnSpc>
              <a:spcPct val="90000"/>
            </a:lnSpc>
            <a:spcBef>
              <a:spcPct val="0"/>
            </a:spcBef>
            <a:spcAft>
              <a:spcPct val="35000"/>
            </a:spcAft>
            <a:buNone/>
          </a:pPr>
          <a:r>
            <a:rPr lang="ga-IE" sz="2000" kern="1200" dirty="0"/>
            <a:t>    </a:t>
          </a:r>
          <a:endParaRPr lang="en-IE" sz="2000" kern="1200" dirty="0"/>
        </a:p>
      </dsp:txBody>
      <dsp:txXfrm>
        <a:off x="128893" y="476982"/>
        <a:ext cx="867104" cy="340876"/>
      </dsp:txXfrm>
    </dsp:sp>
  </dsp:spTree>
</dsp:drawing>
</file>

<file path=ppt/diagrams/layout1.xml><?xml version="1.0" encoding="utf-8"?>
<dgm:layoutDef xmlns:dgm="http://schemas.openxmlformats.org/drawingml/2006/diagram" xmlns:a="http://schemas.openxmlformats.org/drawingml/2006/main" uniqueId="urn:microsoft.com/office/officeart/2009/3/layout/DescendingProcess">
  <dgm:title val=""/>
  <dgm:desc val=""/>
  <dgm:catLst>
    <dgm:cat type="process" pri="23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clrData>
  <dgm:layoutNode name="Name0">
    <dgm:varLst>
      <dgm:chMax val="7"/>
      <dgm:chPref val="5"/>
    </dgm:varLst>
    <dgm:alg type="composite">
      <dgm:param type="ar" val="1.1"/>
    </dgm:alg>
    <dgm:shape xmlns:r="http://schemas.openxmlformats.org/officeDocument/2006/relationships" r:blip="">
      <dgm:adjLst/>
    </dgm:shape>
    <dgm:choose name="Name1">
      <dgm:if name="Name2" axis="ch" ptType="node" func="cnt" op="equ" val="1">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Lst>
      </dgm:if>
      <dgm:if name="Name3" axis="ch" ptType="node" func="cnt" op="equ" val="2">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
          <dgm:constr type="b" for="ch" forName="txNode2" refType="h"/>
          <dgm:constr type="r" for="ch" forName="txNode2" refType="w"/>
          <dgm:constr type="h" for="ch" forName="txNode2" refType="h" fact="0.16"/>
        </dgm:constrLst>
      </dgm:if>
      <dgm:if name="Name4" axis="ch" ptType="node" func="cnt" op="equ" val="3">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6"/>
          <dgm:constr type="ctrY" for="ch" forName="txNode2" refType="h" fact="0.3992"/>
          <dgm:constr type="r" for="ch" forName="txNode2" refType="w"/>
          <dgm:constr type="h" for="ch" forName="txNode2" refType="h" fact="0.16"/>
          <dgm:constr type="l" for="ch" forName="txNode3" refType="w" fact="0.5"/>
          <dgm:constr type="b" for="ch" forName="txNode3" refType="h"/>
          <dgm:constr type="r" for="ch" forName="txNode3" refType="w"/>
          <dgm:constr type="h" for="ch" forName="txNode3" refType="h" fact="0.16"/>
          <dgm:constr type="ctrX" for="ch" forName="dotNode2" refType="w" fact="0.4782"/>
          <dgm:constr type="ctrY" for="ch" forName="dotNode2" refType="h" fact="0.3992"/>
          <dgm:constr type="h" for="ch" forName="dotNode2" refType="h" fact="0.0218"/>
          <dgm:constr type="w" for="ch" forName="dotNode2" refType="h" refFor="ch" refForName="dotNode2"/>
        </dgm:constrLst>
      </dgm:if>
      <dgm:if name="Name5" axis="ch" ptType="node" func="cnt" op="equ" val="4">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9"/>
          <dgm:constr type="ctrY" for="ch" forName="txNode2" refType="h" fact="0.3153"/>
          <dgm:constr type="r" for="ch" forName="txNode2" refType="w"/>
          <dgm:constr type="h" for="ch" forName="txNode2" refType="h" fact="0.16"/>
          <dgm:constr type="l" for="ch" forName="txNode3" refType="w" fact="0"/>
          <dgm:constr type="ctrY" for="ch" forName="txNode3" refType="h" fact="0.5004"/>
          <dgm:constr type="r" for="ch" forName="txNode3" refType="w" fact="0.5"/>
          <dgm:constr type="h" for="ch" forName="txNode3" refType="h" fact="0.16"/>
          <dgm:constr type="l" for="ch" forName="txNode4" refType="w" fact="0.5"/>
          <dgm:constr type="b" for="ch" forName="txNode4" refType="h"/>
          <dgm:constr type="r" for="ch" forName="txNode4" refType="w"/>
          <dgm:constr type="h" for="ch" forName="txNode4" refType="h" fact="0.16"/>
          <dgm:constr type="ctrX" for="ch" forName="dotNode2" refType="w" fact="0.39"/>
          <dgm:constr type="ctrY" for="ch" forName="dotNode2" refType="h" fact="0.3153"/>
          <dgm:constr type="h" for="ch" forName="dotNode2" refType="h" fact="0.0218"/>
          <dgm:constr type="w" for="ch" forName="dotNode2" refType="h" refFor="ch" refForName="dotNode2"/>
          <dgm:constr type="ctrX" for="ch" forName="dotNode3" refType="w" fact="0.5626"/>
          <dgm:constr type="ctrY" for="ch" forName="dotNode3" refType="h" fact="0.5004"/>
          <dgm:constr type="h" for="ch" forName="dotNode3" refType="h" fact="0.0218"/>
          <dgm:constr type="w" for="ch" forName="dotNode3" refType="h" refFor="ch" refForName="dotNode3"/>
        </dgm:constrLst>
      </dgm:if>
      <dgm:if name="Name6" axis="ch" ptType="node" func="cnt" op="equ" val="5">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6"/>
          <dgm:constr type="ctrY" for="ch" forName="txNode2" refType="h" fact="0.2885"/>
          <dgm:constr type="r" for="ch" forName="txNode2" refType="w"/>
          <dgm:constr type="h" for="ch" forName="txNode2" refType="h" fact="0.16"/>
          <dgm:constr type="l" for="ch" forName="txNode3" refType="w" fact="0"/>
          <dgm:constr type="ctrY" for="ch" forName="txNode3" refType="h" fact="0.4089"/>
          <dgm:constr type="r" for="ch" forName="txNode3" refType="w" fact="0.43"/>
          <dgm:constr type="h" for="ch" forName="txNode3" refType="h" fact="0.16"/>
          <dgm:constr type="l" for="ch" forName="txNode4" refType="w" fact="0.67"/>
          <dgm:constr type="ctrY" for="ch" forName="txNode4" refType="h" fact="0.5497"/>
          <dgm:constr type="r" for="ch" forName="txNode4" refType="w"/>
          <dgm:constr type="h" for="ch" forName="txNode4" refType="h" fact="0.16"/>
          <dgm:constr type="l" for="ch" forName="txNode5" refType="w" fact="0.5"/>
          <dgm:constr type="b" for="ch" forName="txNode5" refType="h"/>
          <dgm:constr type="r" for="ch" forName="txNode5" refType="w"/>
          <dgm:constr type="h" for="ch" forName="txNode5" refType="h" fact="0.16"/>
          <dgm:constr type="ctrX" for="ch" forName="dotNode2" refType="w" fact="0.3565"/>
          <dgm:constr type="ctrY" for="ch" forName="dotNode2" refType="h" fact="0.2885"/>
          <dgm:constr type="h" for="ch" forName="dotNode2" refType="h" fact="0.0218"/>
          <dgm:constr type="w" for="ch" forName="dotNode2" refType="h" refFor="ch" refForName="dotNode2"/>
          <dgm:constr type="ctrX" for="ch" forName="dotNode3" refType="w" fact="0.4922"/>
          <dgm:constr type="ctrY" for="ch" forName="dotNode3" refType="h" fact="0.4089"/>
          <dgm:constr type="h" for="ch" forName="dotNode3" refType="h" fact="0.0218"/>
          <dgm:constr type="w" for="ch" forName="dotNode3" refType="h" refFor="ch" refForName="dotNode3"/>
          <dgm:constr type="ctrX" for="ch" forName="dotNode4" refType="w" fact="0.5939"/>
          <dgm:constr type="ctrY" for="ch" forName="dotNode4" refType="h" fact="0.5497"/>
          <dgm:constr type="h" for="ch" forName="dotNode4" refType="h" fact="0.0218"/>
          <dgm:constr type="w" for="ch" forName="dotNode4" refType="h" refFor="ch" refForName="dotNode4"/>
        </dgm:constrLst>
      </dgm:if>
      <dgm:if name="Name7" axis="ch" ptType="node" func="cnt" op="equ" val="6">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5"/>
          <dgm:constr type="ctrY" for="ch" forName="txNode2" refType="h" fact="0.2693"/>
          <dgm:constr type="r" for="ch" forName="txNode2" refType="w"/>
          <dgm:constr type="h" for="ch" forName="txNode2" refType="h" fact="0.16"/>
          <dgm:constr type="l" for="ch" forName="txNode3" refType="w" fact="0"/>
          <dgm:constr type="ctrY" for="ch" forName="txNode3" refType="h" fact="0.3638"/>
          <dgm:constr type="r" for="ch" forName="txNode3" refType="w" fact="0.37"/>
          <dgm:constr type="h" for="ch" forName="txNode3" refType="h" fact="0.16"/>
          <dgm:constr type="l" for="ch" forName="txNode4" refType="w" fact="0.63"/>
          <dgm:constr type="ctrY" for="ch" forName="txNode4" refType="h" fact="0.4744"/>
          <dgm:constr type="r" for="ch" forName="txNode4" refType="w"/>
          <dgm:constr type="h" for="ch" forName="txNode4" refType="h" fact="0.16"/>
          <dgm:constr type="l" for="ch" forName="txNode5" refType="w" fact="0"/>
          <dgm:constr type="ctrY" for="ch" forName="txNode5" refType="h" fact="0.5961"/>
          <dgm:constr type="r" for="ch" forName="txNode5" refType="w" fact="0.55"/>
          <dgm:constr type="h" for="ch" forName="txNode5" refType="h" fact="0.16"/>
          <dgm:constr type="l" for="ch" forName="txNode6" refType="w" fact="0.5"/>
          <dgm:constr type="b" for="ch" forName="txNode6" refType="h"/>
          <dgm:constr type="r" for="ch" forName="txNode6" refType="w"/>
          <dgm:constr type="h" for="ch" forName="txNode6"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419"/>
          <dgm:constr type="ctrY" for="ch" forName="dotNode3" refType="h" fact="0.3638"/>
          <dgm:constr type="h" for="ch" forName="dotNode3" refType="h" fact="0.0218"/>
          <dgm:constr type="w" for="ch" forName="dotNode3" refType="h" refFor="ch" refForName="dotNode3"/>
          <dgm:constr type="ctrX" for="ch" forName="dotNode4" refType="w" fact="0.5425"/>
          <dgm:constr type="ctrY" for="ch" forName="dotNode4" refType="h" fact="0.4744"/>
          <dgm:constr type="h" for="ch" forName="dotNode4" refType="h" fact="0.0218"/>
          <dgm:constr type="w" for="ch" forName="dotNode4" refType="h" refFor="ch" refForName="dotNode4"/>
          <dgm:constr type="ctrX" for="ch" forName="dotNode5" refType="w" fact="0.6153"/>
          <dgm:constr type="ctrY" for="ch" forName="dotNode5" refType="h" fact="0.5961"/>
          <dgm:constr type="h" for="ch" forName="dotNode5" refType="h" fact="0.0218"/>
          <dgm:constr type="w" for="ch" forName="dotNode5" refType="h" refFor="ch" refForName="dotNode5"/>
        </dgm:constrLst>
      </dgm:if>
      <dgm:else name="Name8">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4"/>
          <dgm:constr type="ctrY" for="ch" forName="txNode2" refType="h" fact="0.2693"/>
          <dgm:constr type="r" for="ch" forName="txNode2" refType="w"/>
          <dgm:constr type="h" for="ch" forName="txNode2" refType="h" fact="0.16"/>
          <dgm:constr type="l" for="ch" forName="txNode3" refType="w" fact="0"/>
          <dgm:constr type="ctrY" for="ch" forName="txNode3" refType="h" fact="0.3424"/>
          <dgm:constr type="r" for="ch" forName="txNode3" refType="w" fact="0.33"/>
          <dgm:constr type="h" for="ch" forName="txNode3" refType="h" fact="0.16"/>
          <dgm:constr type="l" for="ch" forName="txNode4" refType="w" fact="0.61"/>
          <dgm:constr type="ctrY" for="ch" forName="txNode4" refType="h" fact="0.4276"/>
          <dgm:constr type="r" for="ch" forName="txNode4" refType="w"/>
          <dgm:constr type="h" for="ch" forName="txNode4" refType="h" fact="0.16"/>
          <dgm:constr type="l" for="ch" forName="txNode5" refType="w" fact="0"/>
          <dgm:constr type="ctrY" for="ch" forName="txNode5" refType="h" fact="0.5218"/>
          <dgm:constr type="r" for="ch" forName="txNode5" refType="w" fact="0.5"/>
          <dgm:constr type="h" for="ch" forName="txNode5" refType="h" fact="0.16"/>
          <dgm:constr type="l" for="ch" forName="txNode6" refType="w" fact="0.71"/>
          <dgm:constr type="ctrY" for="ch" forName="txNode6" refType="h" fact="0.6179"/>
          <dgm:constr type="r" for="ch" forName="txNode6" refType="w"/>
          <dgm:constr type="h" for="ch" forName="txNode6" refType="h" fact="0.16"/>
          <dgm:constr type="l" for="ch" forName="txNode7" refType="w" fact="0.5"/>
          <dgm:constr type="b" for="ch" forName="txNode7" refType="h"/>
          <dgm:constr type="r" for="ch" forName="txNode7" refType="w"/>
          <dgm:constr type="h" for="ch" forName="txNode7"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25"/>
          <dgm:constr type="ctrY" for="ch" forName="dotNode3" refType="h" fact="0.3424"/>
          <dgm:constr type="h" for="ch" forName="dotNode3" refType="h" fact="0.0218"/>
          <dgm:constr type="w" for="ch" forName="dotNode3" refType="h" refFor="ch" refForName="dotNode3"/>
          <dgm:constr type="ctrX" for="ch" forName="dotNode4" refType="w" fact="0.505"/>
          <dgm:constr type="ctrY" for="ch" forName="dotNode4" refType="h" fact="0.4276"/>
          <dgm:constr type="h" for="ch" forName="dotNode4" refType="h" fact="0.0218"/>
          <dgm:constr type="w" for="ch" forName="dotNode4" refType="h" refFor="ch" refForName="dotNode4"/>
          <dgm:constr type="ctrX" for="ch" forName="dotNode5" refType="w" fact="0.5742"/>
          <dgm:constr type="ctrY" for="ch" forName="dotNode5" refType="h" fact="0.5218"/>
          <dgm:constr type="h" for="ch" forName="dotNode5" refType="h" fact="0.0218"/>
          <dgm:constr type="w" for="ch" forName="dotNode5" refType="h" refFor="ch" refForName="dotNode5"/>
          <dgm:constr type="ctrX" for="ch" forName="dotNode6" refType="w" fact="0.63"/>
          <dgm:constr type="ctrY" for="ch" forName="dotNode6" refType="h" fact="0.6179"/>
          <dgm:constr type="h" for="ch" forName="dotNode6" refType="h" fact="0.0218"/>
          <dgm:constr type="w" for="ch" forName="dotNode6" refType="h" refFor="ch" refForName="dotNode6"/>
        </dgm:constrLst>
      </dgm:else>
    </dgm:choose>
    <dgm:forEach name="Name9" axis="self" ptType="parTrans">
      <dgm:forEach name="Name10" axis="self" ptType="sibTrans" st="2">
        <dgm:forEach name="dotRepeat" axis="self">
          <dgm:layoutNode name="dotRepeatNode" styleLbl="fgShp">
            <dgm:alg type="sp"/>
            <dgm:shape xmlns:r="http://schemas.openxmlformats.org/officeDocument/2006/relationships" type="ellipse" r:blip="">
              <dgm:adjLst/>
            </dgm:shape>
            <dgm:presOf axis="self"/>
          </dgm:layoutNode>
        </dgm:forEach>
      </dgm:forEach>
    </dgm:forEach>
    <dgm:choose name="Name11">
      <dgm:if name="Name12" axis="ch" ptType="node" func="cnt" op="gte" val="1">
        <dgm:layoutNode name="arrowNode" styleLbl="node1">
          <dgm:alg type="sp"/>
          <dgm:shape xmlns:r="http://schemas.openxmlformats.org/officeDocument/2006/relationships" rot="73.2729" type="swooshArrow" r:blip="">
            <dgm:adjLst>
              <dgm:adj idx="1" val="0.1631"/>
              <dgm:adj idx="2" val="0.3137"/>
            </dgm:adjLst>
          </dgm:shape>
          <dgm:presOf/>
        </dgm:layoutNode>
      </dgm:if>
      <dgm:else name="Name13"/>
    </dgm:choose>
    <dgm:forEach name="Name14" axis="ch" ptType="node" cnt="1">
      <dgm:layoutNode name="txNode1" styleLbl="revTx">
        <dgm:varLst>
          <dgm:bulletEnabled val="1"/>
        </dgm:varLst>
        <dgm:alg type="tx">
          <dgm:param type="txAnchorVert" val="b"/>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5" axis="ch" ptType="node" st="2" cnt="1">
      <dgm:layoutNode name="txNode2" styleLbl="revTx">
        <dgm:varLst>
          <dgm:bulletEnabled val="1"/>
        </dgm:varLst>
        <dgm:choose name="Name16">
          <dgm:if name="Name17" axis="self" ptType="node" func="revPos" op="equ" val="1">
            <dgm:alg type="tx">
              <dgm:param type="txAnchorVert" val="t"/>
            </dgm:alg>
          </dgm:if>
          <dgm:if name="Name18" axis="self" ptType="node" func="posOdd" op="equ" val="1">
            <dgm:alg type="tx">
              <dgm:param type="parTxLTRAlign" val="r"/>
              <dgm:param type="parTxRTLAlign" val="r"/>
            </dgm:alg>
          </dgm:if>
          <dgm:else name="Name1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0">
        <dgm:if name="Name21" axis="par ch" ptType="all node" func="cnt" op="neq" val="2">
          <dgm:forEach name="Name22" axis="follow" ptType="sibTrans" cnt="1">
            <dgm:layoutNode name="dotNode2">
              <dgm:alg type="sp"/>
              <dgm:shape xmlns:r="http://schemas.openxmlformats.org/officeDocument/2006/relationships" r:blip="">
                <dgm:adjLst/>
              </dgm:shape>
              <dgm:presOf/>
              <dgm:forEach name="Name23" ref="dotRepeat"/>
            </dgm:layoutNode>
          </dgm:forEach>
        </dgm:if>
        <dgm:else name="Name24"/>
      </dgm:choose>
    </dgm:forEach>
    <dgm:forEach name="Name25" axis="ch" ptType="node" st="3" cnt="1">
      <dgm:layoutNode name="txNode3" styleLbl="revTx">
        <dgm:varLst>
          <dgm:bulletEnabled val="1"/>
        </dgm:varLst>
        <dgm:choose name="Name26">
          <dgm:if name="Name27" axis="self" ptType="node" func="revPos" op="equ" val="1">
            <dgm:alg type="tx">
              <dgm:param type="txAnchorVert" val="t"/>
            </dgm:alg>
          </dgm:if>
          <dgm:if name="Name28" axis="self" ptType="node" func="posOdd" op="equ" val="1">
            <dgm:alg type="tx">
              <dgm:param type="parTxLTRAlign" val="r"/>
              <dgm:param type="parTxRTLAlign" val="r"/>
            </dgm:alg>
          </dgm:if>
          <dgm:else name="Name2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30">
        <dgm:if name="Name31" axis="par ch" ptType="all node" func="cnt" op="neq" val="3">
          <dgm:forEach name="Name32" axis="follow" ptType="sibTrans" cnt="1">
            <dgm:layoutNode name="dotNode3">
              <dgm:alg type="sp"/>
              <dgm:shape xmlns:r="http://schemas.openxmlformats.org/officeDocument/2006/relationships" r:blip="">
                <dgm:adjLst/>
              </dgm:shape>
              <dgm:presOf/>
              <dgm:forEach name="Name33" ref="dotRepeat"/>
            </dgm:layoutNode>
          </dgm:forEach>
        </dgm:if>
        <dgm:else name="Name34"/>
      </dgm:choose>
    </dgm:forEach>
    <dgm:forEach name="Name35" axis="ch" ptType="node" st="4" cnt="1">
      <dgm:layoutNode name="txNode4" styleLbl="revTx">
        <dgm:varLst>
          <dgm:bulletEnabled val="1"/>
        </dgm:varLst>
        <dgm:choose name="Name36">
          <dgm:if name="Name37" axis="self" ptType="node" func="revPos" op="equ" val="1">
            <dgm:alg type="tx">
              <dgm:param type="txAnchorVert" val="t"/>
            </dgm:alg>
          </dgm:if>
          <dgm:if name="Name38" axis="self" ptType="node" func="posOdd" op="equ" val="1">
            <dgm:alg type="tx">
              <dgm:param type="parTxLTRAlign" val="r"/>
              <dgm:param type="parTxRTLAlign" val="r"/>
            </dgm:alg>
          </dgm:if>
          <dgm:else name="Name3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40">
        <dgm:if name="Name41" axis="par ch" ptType="all node" func="cnt" op="neq" val="4">
          <dgm:forEach name="Name42" axis="follow" ptType="sibTrans" cnt="1">
            <dgm:layoutNode name="dotNode4">
              <dgm:alg type="sp"/>
              <dgm:shape xmlns:r="http://schemas.openxmlformats.org/officeDocument/2006/relationships" r:blip="">
                <dgm:adjLst/>
              </dgm:shape>
              <dgm:presOf/>
              <dgm:forEach name="Name43" ref="dotRepeat"/>
            </dgm:layoutNode>
          </dgm:forEach>
        </dgm:if>
        <dgm:else name="Name44"/>
      </dgm:choose>
    </dgm:forEach>
    <dgm:forEach name="Name45" axis="ch" ptType="node" st="5" cnt="1">
      <dgm:layoutNode name="txNode5" styleLbl="revTx">
        <dgm:varLst>
          <dgm:bulletEnabled val="1"/>
        </dgm:varLst>
        <dgm:choose name="Name46">
          <dgm:if name="Name47" axis="self" ptType="node" func="revPos" op="equ" val="1">
            <dgm:alg type="tx">
              <dgm:param type="txAnchorVert" val="t"/>
            </dgm:alg>
          </dgm:if>
          <dgm:if name="Name48" axis="self" ptType="node" func="posOdd" op="equ" val="1">
            <dgm:alg type="tx">
              <dgm:param type="parTxLTRAlign" val="r"/>
              <dgm:param type="parTxRTLAlign" val="r"/>
            </dgm:alg>
          </dgm:if>
          <dgm:else name="Name4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50">
        <dgm:if name="Name51" axis="par ch" ptType="all node" func="cnt" op="neq" val="5">
          <dgm:forEach name="Name52" axis="follow" ptType="sibTrans" cnt="1">
            <dgm:layoutNode name="dotNode5">
              <dgm:alg type="sp"/>
              <dgm:shape xmlns:r="http://schemas.openxmlformats.org/officeDocument/2006/relationships" r:blip="">
                <dgm:adjLst/>
              </dgm:shape>
              <dgm:presOf/>
              <dgm:forEach name="Name53" ref="dotRepeat"/>
            </dgm:layoutNode>
          </dgm:forEach>
        </dgm:if>
        <dgm:else name="Name54"/>
      </dgm:choose>
    </dgm:forEach>
    <dgm:forEach name="Name55" axis="ch" ptType="node" st="6" cnt="1">
      <dgm:layoutNode name="txNode6" styleLbl="revTx">
        <dgm:varLst>
          <dgm:bulletEnabled val="1"/>
        </dgm:varLst>
        <dgm:choose name="Name56">
          <dgm:if name="Name57" axis="self" ptType="node" func="revPos" op="equ" val="1">
            <dgm:alg type="tx">
              <dgm:param type="txAnchorVert" val="t"/>
            </dgm:alg>
          </dgm:if>
          <dgm:if name="Name58" axis="self" ptType="node" func="posOdd" op="equ" val="1">
            <dgm:alg type="tx">
              <dgm:param type="parTxLTRAlign" val="r"/>
              <dgm:param type="parTxRTLAlign" val="r"/>
            </dgm:alg>
          </dgm:if>
          <dgm:else name="Name5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60">
        <dgm:if name="Name61" axis="par ch" ptType="all node" func="cnt" op="neq" val="6">
          <dgm:forEach name="Name62" axis="follow" ptType="sibTrans" cnt="1">
            <dgm:layoutNode name="dotNode6">
              <dgm:alg type="sp"/>
              <dgm:shape xmlns:r="http://schemas.openxmlformats.org/officeDocument/2006/relationships" r:blip="">
                <dgm:adjLst/>
              </dgm:shape>
              <dgm:presOf/>
              <dgm:forEach name="Name63" ref="dotRepeat"/>
            </dgm:layoutNode>
          </dgm:forEach>
        </dgm:if>
        <dgm:else name="Name64"/>
      </dgm:choose>
    </dgm:forEach>
    <dgm:forEach name="Name65" axis="ch" ptType="node" st="7" cnt="1">
      <dgm:layoutNode name="txNode7" styleLbl="revTx">
        <dgm:varLst>
          <dgm:bulletEnabled val="1"/>
        </dgm:varLst>
        <dgm:alg type="tx">
          <dgm:param type="txAnchorVert" val="t"/>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a:t>Dr. Simon Caton</a:t>
            </a: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2757518-7B28-E741-A16A-22EB64485BF0}" type="datetime1">
              <a:rPr lang="en-GB" smtClean="0"/>
              <a:t>21/01/2019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r>
              <a:rPr lang="en-US"/>
              <a:t>Data and Web Mining</a:t>
            </a: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0F8F01C-892B-F445-A348-07FDE3BDDEB4}" type="slidenum">
              <a:rPr lang="en-US" smtClean="0"/>
              <a:t>‹#›</a:t>
            </a:fld>
            <a:endParaRPr lang="en-US"/>
          </a:p>
        </p:txBody>
      </p:sp>
    </p:spTree>
    <p:extLst>
      <p:ext uri="{BB962C8B-B14F-4D97-AF65-F5344CB8AC3E}">
        <p14:creationId xmlns:p14="http://schemas.microsoft.com/office/powerpoint/2010/main" val="3794210504"/>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tiff>
</file>

<file path=ppt/media/image12.gif>
</file>

<file path=ppt/media/image13.tiff>
</file>

<file path=ppt/media/image2.png>
</file>

<file path=ppt/media/image3.jpg>
</file>

<file path=ppt/media/image4.jpg>
</file>

<file path=ppt/media/image5.png>
</file>

<file path=ppt/media/image6.png>
</file>

<file path=ppt/media/image7.jpe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a:t>Dr. Simon Caton</a:t>
            </a: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4361336-FC36-DB43-A8C7-6E54631D06B2}" type="datetime1">
              <a:rPr lang="en-GB" smtClean="0"/>
              <a:t>21/01/2019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r>
              <a:rPr lang="en-US"/>
              <a:t>Data and Web Mining</a:t>
            </a: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E5010A7-B2E5-5344-8118-581F4C1F1E3B}" type="slidenum">
              <a:rPr lang="en-US" smtClean="0"/>
              <a:t>‹#›</a:t>
            </a:fld>
            <a:endParaRPr lang="en-US"/>
          </a:p>
        </p:txBody>
      </p:sp>
    </p:spTree>
    <p:extLst>
      <p:ext uri="{BB962C8B-B14F-4D97-AF65-F5344CB8AC3E}">
        <p14:creationId xmlns:p14="http://schemas.microsoft.com/office/powerpoint/2010/main" val="3676631627"/>
      </p:ext>
    </p:extLst>
  </p:cSld>
  <p:clrMap bg1="lt1" tx1="dk1" bg2="lt2" tx2="dk2" accent1="accent1" accent2="accent2" accent3="accent3" accent4="accent4" accent5="accent5" accent6="accent6" hlink="hlink" folHlink="folHlink"/>
  <p:hf/>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4DB258-C181-41C9-AD2C-AED70C32C9AD}" type="slidenum">
              <a:rPr lang="en-US" smtClean="0"/>
              <a:t>9</a:t>
            </a:fld>
            <a:endParaRPr lang="en-US"/>
          </a:p>
        </p:txBody>
      </p:sp>
    </p:spTree>
    <p:extLst>
      <p:ext uri="{BB962C8B-B14F-4D97-AF65-F5344CB8AC3E}">
        <p14:creationId xmlns:p14="http://schemas.microsoft.com/office/powerpoint/2010/main" val="16879917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r>
              <a:rPr lang="en-US"/>
              <a:t>Dr. Simon Caton</a:t>
            </a:r>
          </a:p>
        </p:txBody>
      </p:sp>
      <p:sp>
        <p:nvSpPr>
          <p:cNvPr id="5" name="Date Placeholder 4"/>
          <p:cNvSpPr>
            <a:spLocks noGrp="1"/>
          </p:cNvSpPr>
          <p:nvPr>
            <p:ph type="dt" idx="1"/>
          </p:nvPr>
        </p:nvSpPr>
        <p:spPr/>
        <p:txBody>
          <a:bodyPr/>
          <a:lstStyle/>
          <a:p>
            <a:fld id="{14361336-FC36-DB43-A8C7-6E54631D06B2}" type="datetime1">
              <a:rPr lang="en-GB" smtClean="0"/>
              <a:t>21/01/2019</a:t>
            </a:fld>
            <a:endParaRPr lang="en-US"/>
          </a:p>
        </p:txBody>
      </p:sp>
      <p:sp>
        <p:nvSpPr>
          <p:cNvPr id="6" name="Footer Placeholder 5"/>
          <p:cNvSpPr>
            <a:spLocks noGrp="1"/>
          </p:cNvSpPr>
          <p:nvPr>
            <p:ph type="ftr" sz="quarter" idx="4"/>
          </p:nvPr>
        </p:nvSpPr>
        <p:spPr/>
        <p:txBody>
          <a:bodyPr/>
          <a:lstStyle/>
          <a:p>
            <a:r>
              <a:rPr lang="en-US"/>
              <a:t>Data and Web Mining</a:t>
            </a:r>
          </a:p>
        </p:txBody>
      </p:sp>
      <p:sp>
        <p:nvSpPr>
          <p:cNvPr id="7" name="Slide Number Placeholder 6"/>
          <p:cNvSpPr>
            <a:spLocks noGrp="1"/>
          </p:cNvSpPr>
          <p:nvPr>
            <p:ph type="sldNum" sz="quarter" idx="5"/>
          </p:nvPr>
        </p:nvSpPr>
        <p:spPr/>
        <p:txBody>
          <a:bodyPr/>
          <a:lstStyle/>
          <a:p>
            <a:fld id="{2E5010A7-B2E5-5344-8118-581F4C1F1E3B}" type="slidenum">
              <a:rPr lang="en-US" smtClean="0"/>
              <a:t>27</a:t>
            </a:fld>
            <a:endParaRPr lang="en-US"/>
          </a:p>
        </p:txBody>
      </p:sp>
    </p:spTree>
    <p:extLst>
      <p:ext uri="{BB962C8B-B14F-4D97-AF65-F5344CB8AC3E}">
        <p14:creationId xmlns:p14="http://schemas.microsoft.com/office/powerpoint/2010/main" val="17115030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elfolie">
    <p:spTree>
      <p:nvGrpSpPr>
        <p:cNvPr id="1" name=""/>
        <p:cNvGrpSpPr/>
        <p:nvPr/>
      </p:nvGrpSpPr>
      <p:grpSpPr>
        <a:xfrm>
          <a:off x="0" y="0"/>
          <a:ext cx="0" cy="0"/>
          <a:chOff x="0" y="0"/>
          <a:chExt cx="0" cy="0"/>
        </a:xfrm>
      </p:grpSpPr>
      <p:sp>
        <p:nvSpPr>
          <p:cNvPr id="17" name="Rechteck 16"/>
          <p:cNvSpPr/>
          <p:nvPr userDrawn="1"/>
        </p:nvSpPr>
        <p:spPr>
          <a:xfrm>
            <a:off x="778" y="3365304"/>
            <a:ext cx="9107726" cy="34926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3" name="Text Box 21"/>
          <p:cNvSpPr txBox="1">
            <a:spLocks noChangeArrowheads="1"/>
          </p:cNvSpPr>
          <p:nvPr userDrawn="1"/>
        </p:nvSpPr>
        <p:spPr bwMode="auto">
          <a:xfrm>
            <a:off x="682997" y="3140968"/>
            <a:ext cx="4537075" cy="152400"/>
          </a:xfrm>
          <a:prstGeom prst="rect">
            <a:avLst/>
          </a:prstGeom>
          <a:noFill/>
          <a:ln w="9525">
            <a:noFill/>
            <a:miter lim="800000"/>
            <a:headEnd/>
            <a:tailEnd/>
          </a:ln>
          <a:effectLst/>
        </p:spPr>
        <p:txBody>
          <a:bodyPr lIns="0" tIns="0" rIns="0" bIns="0" anchor="ctr">
            <a:spAutoFit/>
          </a:bodyPr>
          <a:lstStyle/>
          <a:p>
            <a:pPr>
              <a:defRPr/>
            </a:pPr>
            <a:r>
              <a:rPr lang="de-DE" sz="1000" dirty="0">
                <a:solidFill>
                  <a:schemeClr val="bg1"/>
                </a:solidFill>
              </a:rPr>
              <a:t>National College </a:t>
            </a:r>
            <a:r>
              <a:rPr lang="de-DE" sz="1000" dirty="0" err="1">
                <a:solidFill>
                  <a:schemeClr val="bg1"/>
                </a:solidFill>
              </a:rPr>
              <a:t>of</a:t>
            </a:r>
            <a:r>
              <a:rPr lang="de-DE" sz="1000" dirty="0">
                <a:solidFill>
                  <a:schemeClr val="bg1"/>
                </a:solidFill>
              </a:rPr>
              <a:t> </a:t>
            </a:r>
            <a:r>
              <a:rPr lang="de-DE" sz="1000" dirty="0" err="1">
                <a:solidFill>
                  <a:schemeClr val="bg1"/>
                </a:solidFill>
              </a:rPr>
              <a:t>Ireland</a:t>
            </a:r>
            <a:r>
              <a:rPr lang="de-DE" sz="1000" dirty="0">
                <a:solidFill>
                  <a:schemeClr val="bg1"/>
                </a:solidFill>
              </a:rPr>
              <a:t>, School </a:t>
            </a:r>
            <a:r>
              <a:rPr lang="de-DE" sz="1000" dirty="0" err="1">
                <a:solidFill>
                  <a:schemeClr val="bg1"/>
                </a:solidFill>
              </a:rPr>
              <a:t>of</a:t>
            </a:r>
            <a:r>
              <a:rPr lang="de-DE" sz="1000" dirty="0">
                <a:solidFill>
                  <a:schemeClr val="bg1"/>
                </a:solidFill>
              </a:rPr>
              <a:t> Computing</a:t>
            </a:r>
          </a:p>
        </p:txBody>
      </p:sp>
      <p:sp>
        <p:nvSpPr>
          <p:cNvPr id="22" name="Titel 1"/>
          <p:cNvSpPr>
            <a:spLocks noGrp="1"/>
          </p:cNvSpPr>
          <p:nvPr>
            <p:ph type="title" hasCustomPrompt="1"/>
          </p:nvPr>
        </p:nvSpPr>
        <p:spPr>
          <a:xfrm>
            <a:off x="682997" y="1268760"/>
            <a:ext cx="7772400" cy="936104"/>
          </a:xfrm>
        </p:spPr>
        <p:txBody>
          <a:bodyPr anchor="t"/>
          <a:lstStyle>
            <a:lvl1pPr algn="l">
              <a:defRPr sz="3200" b="1" cap="all" baseline="0"/>
            </a:lvl1pPr>
          </a:lstStyle>
          <a:p>
            <a:r>
              <a:rPr lang="de-DE" dirty="0" err="1"/>
              <a:t>Presentation</a:t>
            </a:r>
            <a:r>
              <a:rPr lang="de-DE" dirty="0"/>
              <a:t> Title</a:t>
            </a:r>
          </a:p>
        </p:txBody>
      </p:sp>
      <p:pic>
        <p:nvPicPr>
          <p:cNvPr id="9" name="Picture Placeholder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auto">
          <a:xfrm>
            <a:off x="133592" y="3585017"/>
            <a:ext cx="8876816" cy="3092220"/>
          </a:xfrm>
          <a:prstGeom prst="roundRect">
            <a:avLst>
              <a:gd name="adj" fmla="val 4238"/>
            </a:avLst>
          </a:prstGeom>
          <a:solidFill>
            <a:srgbClr val="FFFFFF">
              <a:shade val="85000"/>
            </a:srgbClr>
          </a:solidFill>
          <a:ln w="3175" cmpd="sng">
            <a:solidFill>
              <a:schemeClr val="bg1"/>
            </a:solidFill>
          </a:ln>
          <a:effectLst/>
        </p:spPr>
      </p:pic>
      <p:sp>
        <p:nvSpPr>
          <p:cNvPr id="23" name="Textplatzhalter 2"/>
          <p:cNvSpPr>
            <a:spLocks noGrp="1"/>
          </p:cNvSpPr>
          <p:nvPr>
            <p:ph type="body" idx="1" hasCustomPrompt="1"/>
          </p:nvPr>
        </p:nvSpPr>
        <p:spPr>
          <a:xfrm>
            <a:off x="682997" y="2203248"/>
            <a:ext cx="7772400" cy="865711"/>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dirty="0"/>
              <a:t>Sub-title / Name</a:t>
            </a:r>
          </a:p>
        </p:txBody>
      </p:sp>
      <p:sp>
        <p:nvSpPr>
          <p:cNvPr id="14" name="Text Box 14"/>
          <p:cNvSpPr txBox="1">
            <a:spLocks noChangeArrowheads="1"/>
          </p:cNvSpPr>
          <p:nvPr userDrawn="1"/>
        </p:nvSpPr>
        <p:spPr bwMode="auto">
          <a:xfrm>
            <a:off x="7020272" y="6112792"/>
            <a:ext cx="1727200" cy="244475"/>
          </a:xfrm>
          <a:prstGeom prst="rect">
            <a:avLst/>
          </a:prstGeom>
          <a:noFill/>
          <a:ln w="9525">
            <a:noFill/>
            <a:miter lim="800000"/>
            <a:headEnd/>
            <a:tailEnd/>
          </a:ln>
          <a:effectLst/>
        </p:spPr>
        <p:txBody>
          <a:bodyPr lIns="0" tIns="0" rIns="0" bIns="0">
            <a:spAutoFit/>
          </a:bodyPr>
          <a:lstStyle/>
          <a:p>
            <a:pPr algn="r">
              <a:defRPr/>
            </a:pPr>
            <a:r>
              <a:rPr lang="de-DE" sz="1600" b="1" dirty="0" err="1">
                <a:solidFill>
                  <a:schemeClr val="bg1"/>
                </a:solidFill>
              </a:rPr>
              <a:t>www.ncirl.ie</a:t>
            </a:r>
            <a:endParaRPr lang="de-DE" sz="1600" b="1" dirty="0">
              <a:solidFill>
                <a:schemeClr val="bg1"/>
              </a:solidFill>
            </a:endParaRPr>
          </a:p>
        </p:txBody>
      </p:sp>
    </p:spTree>
    <p:extLst>
      <p:ext uri="{BB962C8B-B14F-4D97-AF65-F5344CB8AC3E}">
        <p14:creationId xmlns:p14="http://schemas.microsoft.com/office/powerpoint/2010/main" val="646456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Questions">
    <p:spTree>
      <p:nvGrpSpPr>
        <p:cNvPr id="1" name=""/>
        <p:cNvGrpSpPr/>
        <p:nvPr/>
      </p:nvGrpSpPr>
      <p:grpSpPr>
        <a:xfrm>
          <a:off x="0" y="0"/>
          <a:ext cx="0" cy="0"/>
          <a:chOff x="0" y="0"/>
          <a:chExt cx="0" cy="0"/>
        </a:xfrm>
      </p:grpSpPr>
      <p:pic>
        <p:nvPicPr>
          <p:cNvPr id="6" name="Picture 5" descr="questions.jpg"/>
          <p:cNvPicPr>
            <a:picLocks noChangeAspect="1"/>
          </p:cNvPicPr>
          <p:nvPr userDrawn="1"/>
        </p:nvPicPr>
        <p:blipFill rotWithShape="1">
          <a:blip r:embed="rId2">
            <a:extLst>
              <a:ext uri="{28A0092B-C50C-407E-A947-70E740481C1C}">
                <a14:useLocalDpi xmlns:a14="http://schemas.microsoft.com/office/drawing/2010/main" val="0"/>
              </a:ext>
            </a:extLst>
          </a:blip>
          <a:srcRect l="25695"/>
          <a:stretch/>
        </p:blipFill>
        <p:spPr>
          <a:xfrm>
            <a:off x="0" y="2103120"/>
            <a:ext cx="4076700" cy="4754880"/>
          </a:xfrm>
          <a:prstGeom prst="rect">
            <a:avLst/>
          </a:prstGeom>
        </p:spPr>
      </p:pic>
      <p:sp>
        <p:nvSpPr>
          <p:cNvPr id="3" name="Content Placeholder 2"/>
          <p:cNvSpPr>
            <a:spLocks noGrp="1"/>
          </p:cNvSpPr>
          <p:nvPr>
            <p:ph sz="quarter" idx="10"/>
          </p:nvPr>
        </p:nvSpPr>
        <p:spPr>
          <a:xfrm>
            <a:off x="2832100" y="2103120"/>
            <a:ext cx="5956300" cy="428498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itle 3"/>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1159207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9144000" cy="685799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2" name="Title 1"/>
          <p:cNvSpPr>
            <a:spLocks noGrp="1"/>
          </p:cNvSpPr>
          <p:nvPr>
            <p:ph type="title"/>
          </p:nvPr>
        </p:nvSpPr>
        <p:spPr>
          <a:xfrm>
            <a:off x="1654964" y="5083969"/>
            <a:ext cx="7428096" cy="566738"/>
          </a:xfrm>
          <a:solidFill>
            <a:schemeClr val="bg2">
              <a:lumMod val="25000"/>
              <a:alpha val="50000"/>
            </a:schemeClr>
          </a:solidFill>
          <a:effectLst/>
        </p:spPr>
        <p:txBody>
          <a:bodyPr anchor="b"/>
          <a:lstStyle>
            <a:lvl1pPr algn="l">
              <a:defRPr sz="2000" b="1">
                <a:solidFill>
                  <a:srgbClr val="FFFFFF"/>
                </a:solidFill>
              </a:defRPr>
            </a:lvl1pPr>
          </a:lstStyle>
          <a:p>
            <a:r>
              <a:rPr lang="en-GB" dirty="0"/>
              <a:t>Click to edit Master title style</a:t>
            </a:r>
            <a:endParaRPr lang="en-US" dirty="0"/>
          </a:p>
        </p:txBody>
      </p:sp>
      <p:sp>
        <p:nvSpPr>
          <p:cNvPr id="5" name="Date Placeholder 4"/>
          <p:cNvSpPr>
            <a:spLocks noGrp="1"/>
          </p:cNvSpPr>
          <p:nvPr>
            <p:ph type="dt" sz="half" idx="10"/>
          </p:nvPr>
        </p:nvSpPr>
        <p:spPr/>
        <p:txBody>
          <a:bodyPr/>
          <a:lstStyle/>
          <a:p>
            <a:fld id="{07FDEB00-B1A4-CB4C-B6FF-62927888CC35}" type="datetime1">
              <a:rPr lang="en-GB" smtClean="0"/>
              <a:t>21/01/2019</a:t>
            </a:fld>
            <a:endParaRPr lang="en-US"/>
          </a:p>
        </p:txBody>
      </p:sp>
      <p:sp>
        <p:nvSpPr>
          <p:cNvPr id="6" name="Footer Placeholder 5"/>
          <p:cNvSpPr>
            <a:spLocks noGrp="1"/>
          </p:cNvSpPr>
          <p:nvPr>
            <p:ph type="ftr" sz="quarter" idx="11"/>
          </p:nvPr>
        </p:nvSpPr>
        <p:spPr/>
        <p:txBody>
          <a:bodyPr/>
          <a:lstStyle/>
          <a:p>
            <a:r>
              <a:rPr lang="en-US"/>
              <a:t>Advanced Data Mining</a:t>
            </a:r>
          </a:p>
        </p:txBody>
      </p:sp>
      <p:sp>
        <p:nvSpPr>
          <p:cNvPr id="7" name="Slide Number Placeholder 6"/>
          <p:cNvSpPr>
            <a:spLocks noGrp="1"/>
          </p:cNvSpPr>
          <p:nvPr>
            <p:ph type="sldNum" sz="quarter" idx="12"/>
          </p:nvPr>
        </p:nvSpPr>
        <p:spPr/>
        <p:txBody>
          <a:bodyPr/>
          <a:lstStyle/>
          <a:p>
            <a:fld id="{FBB490AC-52AF-304B-A493-C3E9DB2F7DD3}" type="slidenum">
              <a:rPr lang="en-US" smtClean="0"/>
              <a:t>‹#›</a:t>
            </a:fld>
            <a:endParaRPr lang="en-US"/>
          </a:p>
        </p:txBody>
      </p:sp>
    </p:spTree>
    <p:extLst>
      <p:ext uri="{BB962C8B-B14F-4D97-AF65-F5344CB8AC3E}">
        <p14:creationId xmlns:p14="http://schemas.microsoft.com/office/powerpoint/2010/main" val="36246194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pic>
        <p:nvPicPr>
          <p:cNvPr id="6" name="Picture 5" descr="questions.jpg"/>
          <p:cNvPicPr>
            <a:picLocks noChangeAspect="1"/>
          </p:cNvPicPr>
          <p:nvPr userDrawn="1"/>
        </p:nvPicPr>
        <p:blipFill rotWithShape="1">
          <a:blip r:embed="rId2">
            <a:extLst>
              <a:ext uri="{28A0092B-C50C-407E-A947-70E740481C1C}">
                <a14:useLocalDpi xmlns:a14="http://schemas.microsoft.com/office/drawing/2010/main" val="0"/>
              </a:ext>
            </a:extLst>
          </a:blip>
          <a:srcRect l="25695"/>
          <a:stretch/>
        </p:blipFill>
        <p:spPr>
          <a:xfrm>
            <a:off x="0" y="2103120"/>
            <a:ext cx="4076700" cy="4754880"/>
          </a:xfrm>
          <a:prstGeom prst="rect">
            <a:avLst/>
          </a:prstGeom>
        </p:spPr>
      </p:pic>
    </p:spTree>
    <p:extLst>
      <p:ext uri="{BB962C8B-B14F-4D97-AF65-F5344CB8AC3E}">
        <p14:creationId xmlns:p14="http://schemas.microsoft.com/office/powerpoint/2010/main" val="1792126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4F226F89-B141-7A40-BB80-5642918A7A0B}" type="datetime1">
              <a:rPr lang="en-GB" smtClean="0"/>
              <a:t>21/01/2019</a:t>
            </a:fld>
            <a:endParaRPr lang="en-IE"/>
          </a:p>
        </p:txBody>
      </p:sp>
      <p:sp>
        <p:nvSpPr>
          <p:cNvPr id="5" name="Footer Placeholder 4"/>
          <p:cNvSpPr>
            <a:spLocks noGrp="1"/>
          </p:cNvSpPr>
          <p:nvPr>
            <p:ph type="ftr" sz="quarter" idx="11"/>
          </p:nvPr>
        </p:nvSpPr>
        <p:spPr/>
        <p:txBody>
          <a:bodyPr/>
          <a:lstStyle/>
          <a:p>
            <a:r>
              <a:rPr lang="en-IE"/>
              <a:t>Advanced Data Mining</a:t>
            </a:r>
          </a:p>
        </p:txBody>
      </p:sp>
      <p:sp>
        <p:nvSpPr>
          <p:cNvPr id="6" name="Slide Number Placeholder 5"/>
          <p:cNvSpPr>
            <a:spLocks noGrp="1"/>
          </p:cNvSpPr>
          <p:nvPr>
            <p:ph type="sldNum" sz="quarter" idx="12"/>
          </p:nvPr>
        </p:nvSpPr>
        <p:spPr/>
        <p:txBody>
          <a:bodyPr/>
          <a:lstStyle/>
          <a:p>
            <a:fld id="{A795FE1D-C3C2-4288-B202-270E58405F08}" type="slidenum">
              <a:rPr lang="en-IE" smtClean="0"/>
              <a:t>‹#›</a:t>
            </a:fld>
            <a:endParaRPr lang="en-IE"/>
          </a:p>
        </p:txBody>
      </p:sp>
      <p:sp>
        <p:nvSpPr>
          <p:cNvPr id="8" name="Content Placeholder 7"/>
          <p:cNvSpPr>
            <a:spLocks noGrp="1"/>
          </p:cNvSpPr>
          <p:nvPr>
            <p:ph sz="quarter" idx="1"/>
          </p:nvPr>
        </p:nvSpPr>
        <p:spPr>
          <a:xfrm>
            <a:off x="457200" y="1219200"/>
            <a:ext cx="8229600" cy="493776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extLst>
      <p:ext uri="{BB962C8B-B14F-4D97-AF65-F5344CB8AC3E}">
        <p14:creationId xmlns:p14="http://schemas.microsoft.com/office/powerpoint/2010/main" val="40848370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BF791-88AC-5243-BF0D-CDDA7E509FB7}"/>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B676EB94-9AFA-244B-96C4-DEB80EFC7088}"/>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D6E2620B-A62F-1145-A00D-7C386E76F198}"/>
              </a:ext>
            </a:extLst>
          </p:cNvPr>
          <p:cNvSpPr>
            <a:spLocks noGrp="1"/>
          </p:cNvSpPr>
          <p:nvPr>
            <p:ph type="dt" sz="half" idx="10"/>
          </p:nvPr>
        </p:nvSpPr>
        <p:spPr/>
        <p:txBody>
          <a:bodyPr/>
          <a:lstStyle/>
          <a:p>
            <a:fld id="{A1D23D70-9544-7846-98EE-427FA005AC59}" type="datetime1">
              <a:rPr lang="en-GB" noProof="0" smtClean="0"/>
              <a:t>21/01/2019</a:t>
            </a:fld>
            <a:endParaRPr lang="en-GB" noProof="0"/>
          </a:p>
        </p:txBody>
      </p:sp>
      <p:sp>
        <p:nvSpPr>
          <p:cNvPr id="5" name="Footer Placeholder 4">
            <a:extLst>
              <a:ext uri="{FF2B5EF4-FFF2-40B4-BE49-F238E27FC236}">
                <a16:creationId xmlns:a16="http://schemas.microsoft.com/office/drawing/2014/main" id="{6227C12B-D046-8E47-8E78-450CFA32DF48}"/>
              </a:ext>
            </a:extLst>
          </p:cNvPr>
          <p:cNvSpPr>
            <a:spLocks noGrp="1"/>
          </p:cNvSpPr>
          <p:nvPr>
            <p:ph type="ftr" sz="quarter" idx="11"/>
          </p:nvPr>
        </p:nvSpPr>
        <p:spPr/>
        <p:txBody>
          <a:bodyPr/>
          <a:lstStyle/>
          <a:p>
            <a:r>
              <a:rPr lang="en-GB" noProof="0"/>
              <a:t>Advanced Data Mining</a:t>
            </a:r>
          </a:p>
        </p:txBody>
      </p:sp>
      <p:sp>
        <p:nvSpPr>
          <p:cNvPr id="6" name="Slide Number Placeholder 5">
            <a:extLst>
              <a:ext uri="{FF2B5EF4-FFF2-40B4-BE49-F238E27FC236}">
                <a16:creationId xmlns:a16="http://schemas.microsoft.com/office/drawing/2014/main" id="{9B393CDF-DDD6-644B-97F3-7735D58EE459}"/>
              </a:ext>
            </a:extLst>
          </p:cNvPr>
          <p:cNvSpPr>
            <a:spLocks noGrp="1"/>
          </p:cNvSpPr>
          <p:nvPr>
            <p:ph type="sldNum" sz="quarter" idx="12"/>
          </p:nvPr>
        </p:nvSpPr>
        <p:spPr/>
        <p:txBody>
          <a:bodyPr/>
          <a:lstStyle/>
          <a:p>
            <a:fld id="{DD7D2821-7554-5B44-BF60-F8D166F48DA0}" type="slidenum">
              <a:rPr lang="en-GB" noProof="0" smtClean="0"/>
              <a:pPr/>
              <a:t>‹#›</a:t>
            </a:fld>
            <a:endParaRPr lang="en-GB" noProof="0"/>
          </a:p>
        </p:txBody>
      </p:sp>
    </p:spTree>
    <p:extLst>
      <p:ext uri="{BB962C8B-B14F-4D97-AF65-F5344CB8AC3E}">
        <p14:creationId xmlns:p14="http://schemas.microsoft.com/office/powerpoint/2010/main" val="769932546"/>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D08BE-28F7-1D45-809B-F07D810EB7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6B9374-25D8-D646-95A0-76A5F2F00C4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56582B-1865-0845-80CA-F2AF7A01F45D}"/>
              </a:ext>
            </a:extLst>
          </p:cNvPr>
          <p:cNvSpPr>
            <a:spLocks noGrp="1"/>
          </p:cNvSpPr>
          <p:nvPr>
            <p:ph type="dt" sz="half" idx="10"/>
          </p:nvPr>
        </p:nvSpPr>
        <p:spPr/>
        <p:txBody>
          <a:bodyPr/>
          <a:lstStyle/>
          <a:p>
            <a:fld id="{4F226F89-B141-7A40-BB80-5642918A7A0B}" type="datetime1">
              <a:rPr lang="en-GB" smtClean="0"/>
              <a:t>21/01/2019</a:t>
            </a:fld>
            <a:endParaRPr lang="en-IE"/>
          </a:p>
        </p:txBody>
      </p:sp>
      <p:sp>
        <p:nvSpPr>
          <p:cNvPr id="5" name="Footer Placeholder 4">
            <a:extLst>
              <a:ext uri="{FF2B5EF4-FFF2-40B4-BE49-F238E27FC236}">
                <a16:creationId xmlns:a16="http://schemas.microsoft.com/office/drawing/2014/main" id="{6A205AA1-ADAA-1045-B6A4-97E8D37C4A9C}"/>
              </a:ext>
            </a:extLst>
          </p:cNvPr>
          <p:cNvSpPr>
            <a:spLocks noGrp="1"/>
          </p:cNvSpPr>
          <p:nvPr>
            <p:ph type="ftr" sz="quarter" idx="11"/>
          </p:nvPr>
        </p:nvSpPr>
        <p:spPr/>
        <p:txBody>
          <a:bodyPr/>
          <a:lstStyle/>
          <a:p>
            <a:r>
              <a:rPr lang="en-IE"/>
              <a:t>Advanced Data Mining</a:t>
            </a:r>
          </a:p>
        </p:txBody>
      </p:sp>
      <p:sp>
        <p:nvSpPr>
          <p:cNvPr id="6" name="Slide Number Placeholder 5">
            <a:extLst>
              <a:ext uri="{FF2B5EF4-FFF2-40B4-BE49-F238E27FC236}">
                <a16:creationId xmlns:a16="http://schemas.microsoft.com/office/drawing/2014/main" id="{2F98E9A3-E144-0248-9B12-D215516ECCD0}"/>
              </a:ext>
            </a:extLst>
          </p:cNvPr>
          <p:cNvSpPr>
            <a:spLocks noGrp="1"/>
          </p:cNvSpPr>
          <p:nvPr>
            <p:ph type="sldNum" sz="quarter" idx="12"/>
          </p:nvPr>
        </p:nvSpPr>
        <p:spPr/>
        <p:txBody>
          <a:bodyPr/>
          <a:lstStyle/>
          <a:p>
            <a:fld id="{A795FE1D-C3C2-4288-B202-270E58405F08}" type="slidenum">
              <a:rPr lang="en-IE" smtClean="0"/>
              <a:t>‹#›</a:t>
            </a:fld>
            <a:endParaRPr lang="en-IE"/>
          </a:p>
        </p:txBody>
      </p:sp>
    </p:spTree>
    <p:extLst>
      <p:ext uri="{BB962C8B-B14F-4D97-AF65-F5344CB8AC3E}">
        <p14:creationId xmlns:p14="http://schemas.microsoft.com/office/powerpoint/2010/main" val="8894762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F4214-CBD7-2244-97CB-6EB7716E4F30}"/>
              </a:ext>
            </a:extLst>
          </p:cNvPr>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93870E98-120E-AD46-8CBC-E48765A8003A}"/>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3AF266B-43A7-174D-AA48-8AF892A3D0AA}"/>
              </a:ext>
            </a:extLst>
          </p:cNvPr>
          <p:cNvSpPr>
            <a:spLocks noGrp="1"/>
          </p:cNvSpPr>
          <p:nvPr>
            <p:ph type="dt" sz="half" idx="10"/>
          </p:nvPr>
        </p:nvSpPr>
        <p:spPr/>
        <p:txBody>
          <a:bodyPr/>
          <a:lstStyle/>
          <a:p>
            <a:fld id="{A1D23D70-9544-7846-98EE-427FA005AC59}" type="datetime1">
              <a:rPr lang="en-GB" noProof="0" smtClean="0"/>
              <a:t>21/01/2019</a:t>
            </a:fld>
            <a:endParaRPr lang="en-GB" noProof="0"/>
          </a:p>
        </p:txBody>
      </p:sp>
      <p:sp>
        <p:nvSpPr>
          <p:cNvPr id="5" name="Footer Placeholder 4">
            <a:extLst>
              <a:ext uri="{FF2B5EF4-FFF2-40B4-BE49-F238E27FC236}">
                <a16:creationId xmlns:a16="http://schemas.microsoft.com/office/drawing/2014/main" id="{8FC848F3-9659-5645-AE3A-B5C65E64BB17}"/>
              </a:ext>
            </a:extLst>
          </p:cNvPr>
          <p:cNvSpPr>
            <a:spLocks noGrp="1"/>
          </p:cNvSpPr>
          <p:nvPr>
            <p:ph type="ftr" sz="quarter" idx="11"/>
          </p:nvPr>
        </p:nvSpPr>
        <p:spPr/>
        <p:txBody>
          <a:bodyPr/>
          <a:lstStyle/>
          <a:p>
            <a:r>
              <a:rPr lang="en-GB" noProof="0"/>
              <a:t>Advanced Data Mining</a:t>
            </a:r>
          </a:p>
        </p:txBody>
      </p:sp>
      <p:sp>
        <p:nvSpPr>
          <p:cNvPr id="6" name="Slide Number Placeholder 5">
            <a:extLst>
              <a:ext uri="{FF2B5EF4-FFF2-40B4-BE49-F238E27FC236}">
                <a16:creationId xmlns:a16="http://schemas.microsoft.com/office/drawing/2014/main" id="{6D0EB33C-D6FA-284E-8C3F-54D52673A72F}"/>
              </a:ext>
            </a:extLst>
          </p:cNvPr>
          <p:cNvSpPr>
            <a:spLocks noGrp="1"/>
          </p:cNvSpPr>
          <p:nvPr>
            <p:ph type="sldNum" sz="quarter" idx="12"/>
          </p:nvPr>
        </p:nvSpPr>
        <p:spPr/>
        <p:txBody>
          <a:bodyPr/>
          <a:lstStyle/>
          <a:p>
            <a:fld id="{DD7D2821-7554-5B44-BF60-F8D166F48DA0}" type="slidenum">
              <a:rPr lang="en-GB" noProof="0" smtClean="0"/>
              <a:pPr/>
              <a:t>‹#›</a:t>
            </a:fld>
            <a:endParaRPr lang="en-GB" noProof="0"/>
          </a:p>
        </p:txBody>
      </p:sp>
    </p:spTree>
    <p:extLst>
      <p:ext uri="{BB962C8B-B14F-4D97-AF65-F5344CB8AC3E}">
        <p14:creationId xmlns:p14="http://schemas.microsoft.com/office/powerpoint/2010/main" val="2889861663"/>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B7B38-6CA3-8F48-B056-FB627C5440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8937F5-B59C-3844-B480-96502267A3C2}"/>
              </a:ext>
            </a:extLst>
          </p:cNvPr>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10EAB7-97BE-B444-ABA7-84C161B4DD42}"/>
              </a:ext>
            </a:extLst>
          </p:cNvPr>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70C864-9090-634C-952D-33EEAB85C5B0}"/>
              </a:ext>
            </a:extLst>
          </p:cNvPr>
          <p:cNvSpPr>
            <a:spLocks noGrp="1"/>
          </p:cNvSpPr>
          <p:nvPr>
            <p:ph type="dt" sz="half" idx="10"/>
          </p:nvPr>
        </p:nvSpPr>
        <p:spPr/>
        <p:txBody>
          <a:bodyPr/>
          <a:lstStyle/>
          <a:p>
            <a:fld id="{A1D23D70-9544-7846-98EE-427FA005AC59}" type="datetime1">
              <a:rPr lang="en-GB" noProof="0" smtClean="0"/>
              <a:t>21/01/2019</a:t>
            </a:fld>
            <a:endParaRPr lang="en-GB" noProof="0"/>
          </a:p>
        </p:txBody>
      </p:sp>
      <p:sp>
        <p:nvSpPr>
          <p:cNvPr id="6" name="Footer Placeholder 5">
            <a:extLst>
              <a:ext uri="{FF2B5EF4-FFF2-40B4-BE49-F238E27FC236}">
                <a16:creationId xmlns:a16="http://schemas.microsoft.com/office/drawing/2014/main" id="{6626EC17-B2C1-B84A-A1A9-EA78CB17BB27}"/>
              </a:ext>
            </a:extLst>
          </p:cNvPr>
          <p:cNvSpPr>
            <a:spLocks noGrp="1"/>
          </p:cNvSpPr>
          <p:nvPr>
            <p:ph type="ftr" sz="quarter" idx="11"/>
          </p:nvPr>
        </p:nvSpPr>
        <p:spPr/>
        <p:txBody>
          <a:bodyPr/>
          <a:lstStyle/>
          <a:p>
            <a:r>
              <a:rPr lang="en-GB" noProof="0"/>
              <a:t>Advanced Data Mining</a:t>
            </a:r>
          </a:p>
        </p:txBody>
      </p:sp>
      <p:sp>
        <p:nvSpPr>
          <p:cNvPr id="7" name="Slide Number Placeholder 6">
            <a:extLst>
              <a:ext uri="{FF2B5EF4-FFF2-40B4-BE49-F238E27FC236}">
                <a16:creationId xmlns:a16="http://schemas.microsoft.com/office/drawing/2014/main" id="{9C88925C-BCF5-F749-A4AE-7516A8A198DA}"/>
              </a:ext>
            </a:extLst>
          </p:cNvPr>
          <p:cNvSpPr>
            <a:spLocks noGrp="1"/>
          </p:cNvSpPr>
          <p:nvPr>
            <p:ph type="sldNum" sz="quarter" idx="12"/>
          </p:nvPr>
        </p:nvSpPr>
        <p:spPr/>
        <p:txBody>
          <a:bodyPr/>
          <a:lstStyle/>
          <a:p>
            <a:fld id="{DD7D2821-7554-5B44-BF60-F8D166F48DA0}" type="slidenum">
              <a:rPr lang="en-GB" noProof="0" smtClean="0"/>
              <a:pPr/>
              <a:t>‹#›</a:t>
            </a:fld>
            <a:endParaRPr lang="en-GB" noProof="0"/>
          </a:p>
        </p:txBody>
      </p:sp>
    </p:spTree>
    <p:extLst>
      <p:ext uri="{BB962C8B-B14F-4D97-AF65-F5344CB8AC3E}">
        <p14:creationId xmlns:p14="http://schemas.microsoft.com/office/powerpoint/2010/main" val="3278519015"/>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9EAD1-226F-FF48-B82E-BD82DEEF14C1}"/>
              </a:ext>
            </a:extLst>
          </p:cNvPr>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290B46F-9BC1-A94D-B889-478F3B28EEED}"/>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B3A2DBAA-5D9F-9D47-8CB7-7361F315EF61}"/>
              </a:ext>
            </a:extLst>
          </p:cNvPr>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2B0F5F8-0DF7-2B49-90BF-4C1D868E4101}"/>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84BCA2EF-4088-CB4F-AAF9-422ED4051F20}"/>
              </a:ext>
            </a:extLst>
          </p:cNvPr>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115732-75C8-5545-BA2D-843E41CBA1C5}"/>
              </a:ext>
            </a:extLst>
          </p:cNvPr>
          <p:cNvSpPr>
            <a:spLocks noGrp="1"/>
          </p:cNvSpPr>
          <p:nvPr>
            <p:ph type="dt" sz="half" idx="10"/>
          </p:nvPr>
        </p:nvSpPr>
        <p:spPr/>
        <p:txBody>
          <a:bodyPr/>
          <a:lstStyle/>
          <a:p>
            <a:fld id="{A1D23D70-9544-7846-98EE-427FA005AC59}" type="datetime1">
              <a:rPr lang="en-GB" noProof="0" smtClean="0"/>
              <a:t>21/01/2019</a:t>
            </a:fld>
            <a:endParaRPr lang="en-GB" noProof="0"/>
          </a:p>
        </p:txBody>
      </p:sp>
      <p:sp>
        <p:nvSpPr>
          <p:cNvPr id="8" name="Footer Placeholder 7">
            <a:extLst>
              <a:ext uri="{FF2B5EF4-FFF2-40B4-BE49-F238E27FC236}">
                <a16:creationId xmlns:a16="http://schemas.microsoft.com/office/drawing/2014/main" id="{1A3286EC-EBE4-674E-A31E-13A1F31B5DCE}"/>
              </a:ext>
            </a:extLst>
          </p:cNvPr>
          <p:cNvSpPr>
            <a:spLocks noGrp="1"/>
          </p:cNvSpPr>
          <p:nvPr>
            <p:ph type="ftr" sz="quarter" idx="11"/>
          </p:nvPr>
        </p:nvSpPr>
        <p:spPr/>
        <p:txBody>
          <a:bodyPr/>
          <a:lstStyle/>
          <a:p>
            <a:r>
              <a:rPr lang="en-GB" noProof="0"/>
              <a:t>Advanced Data Mining</a:t>
            </a:r>
          </a:p>
        </p:txBody>
      </p:sp>
      <p:sp>
        <p:nvSpPr>
          <p:cNvPr id="9" name="Slide Number Placeholder 8">
            <a:extLst>
              <a:ext uri="{FF2B5EF4-FFF2-40B4-BE49-F238E27FC236}">
                <a16:creationId xmlns:a16="http://schemas.microsoft.com/office/drawing/2014/main" id="{93AF78F8-56A7-4548-8BFB-1951399C95C5}"/>
              </a:ext>
            </a:extLst>
          </p:cNvPr>
          <p:cNvSpPr>
            <a:spLocks noGrp="1"/>
          </p:cNvSpPr>
          <p:nvPr>
            <p:ph type="sldNum" sz="quarter" idx="12"/>
          </p:nvPr>
        </p:nvSpPr>
        <p:spPr/>
        <p:txBody>
          <a:bodyPr/>
          <a:lstStyle/>
          <a:p>
            <a:fld id="{DD7D2821-7554-5B44-BF60-F8D166F48DA0}" type="slidenum">
              <a:rPr lang="en-GB" noProof="0" smtClean="0"/>
              <a:pPr/>
              <a:t>‹#›</a:t>
            </a:fld>
            <a:endParaRPr lang="en-GB" noProof="0"/>
          </a:p>
        </p:txBody>
      </p:sp>
    </p:spTree>
    <p:extLst>
      <p:ext uri="{BB962C8B-B14F-4D97-AF65-F5344CB8AC3E}">
        <p14:creationId xmlns:p14="http://schemas.microsoft.com/office/powerpoint/2010/main" val="1117300244"/>
      </p:ext>
    </p:extLst>
  </p:cSld>
  <p:clrMapOvr>
    <a:masterClrMapping/>
  </p:clrMapOvr>
  <p:hf hdr="0"/>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6BD7B-A1E8-DA45-9D39-1C3C47E7FC9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752607B-A950-104C-8644-5D26AA7E2491}"/>
              </a:ext>
            </a:extLst>
          </p:cNvPr>
          <p:cNvSpPr>
            <a:spLocks noGrp="1"/>
          </p:cNvSpPr>
          <p:nvPr>
            <p:ph type="dt" sz="half" idx="10"/>
          </p:nvPr>
        </p:nvSpPr>
        <p:spPr/>
        <p:txBody>
          <a:bodyPr/>
          <a:lstStyle/>
          <a:p>
            <a:fld id="{A1D23D70-9544-7846-98EE-427FA005AC59}" type="datetime1">
              <a:rPr lang="en-GB" noProof="0" smtClean="0"/>
              <a:t>21/01/2019</a:t>
            </a:fld>
            <a:endParaRPr lang="en-GB" noProof="0"/>
          </a:p>
        </p:txBody>
      </p:sp>
      <p:sp>
        <p:nvSpPr>
          <p:cNvPr id="4" name="Footer Placeholder 3">
            <a:extLst>
              <a:ext uri="{FF2B5EF4-FFF2-40B4-BE49-F238E27FC236}">
                <a16:creationId xmlns:a16="http://schemas.microsoft.com/office/drawing/2014/main" id="{E93680F5-C517-774A-AFB0-80021F026784}"/>
              </a:ext>
            </a:extLst>
          </p:cNvPr>
          <p:cNvSpPr>
            <a:spLocks noGrp="1"/>
          </p:cNvSpPr>
          <p:nvPr>
            <p:ph type="ftr" sz="quarter" idx="11"/>
          </p:nvPr>
        </p:nvSpPr>
        <p:spPr/>
        <p:txBody>
          <a:bodyPr/>
          <a:lstStyle/>
          <a:p>
            <a:r>
              <a:rPr lang="en-GB" noProof="0"/>
              <a:t>Advanced Data Mining</a:t>
            </a:r>
          </a:p>
        </p:txBody>
      </p:sp>
      <p:sp>
        <p:nvSpPr>
          <p:cNvPr id="5" name="Slide Number Placeholder 4">
            <a:extLst>
              <a:ext uri="{FF2B5EF4-FFF2-40B4-BE49-F238E27FC236}">
                <a16:creationId xmlns:a16="http://schemas.microsoft.com/office/drawing/2014/main" id="{4F91F627-CE2C-8946-B109-F6E5A295C2EB}"/>
              </a:ext>
            </a:extLst>
          </p:cNvPr>
          <p:cNvSpPr>
            <a:spLocks noGrp="1"/>
          </p:cNvSpPr>
          <p:nvPr>
            <p:ph type="sldNum" sz="quarter" idx="12"/>
          </p:nvPr>
        </p:nvSpPr>
        <p:spPr/>
        <p:txBody>
          <a:bodyPr/>
          <a:lstStyle/>
          <a:p>
            <a:fld id="{DD7D2821-7554-5B44-BF60-F8D166F48DA0}" type="slidenum">
              <a:rPr lang="en-GB" noProof="0" smtClean="0"/>
              <a:pPr/>
              <a:t>‹#›</a:t>
            </a:fld>
            <a:endParaRPr lang="en-GB" noProof="0"/>
          </a:p>
        </p:txBody>
      </p:sp>
    </p:spTree>
    <p:extLst>
      <p:ext uri="{BB962C8B-B14F-4D97-AF65-F5344CB8AC3E}">
        <p14:creationId xmlns:p14="http://schemas.microsoft.com/office/powerpoint/2010/main" val="591482742"/>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lvl1pPr marL="314325" indent="-314325">
              <a:buFont typeface="Wingdings" charset="2"/>
              <a:buChar char="§"/>
              <a:defRPr/>
            </a:lvl1pPr>
            <a:lvl2pPr marL="790575" indent="-314325">
              <a:buFont typeface="Wingdings" charset="2"/>
              <a:buChar char="§"/>
              <a:defRPr/>
            </a:lvl2pPr>
            <a:lvl3pPr marL="1209675" indent="-276225">
              <a:buFont typeface="Wingdings" charset="2"/>
              <a:buChar char="§"/>
              <a:defRPr/>
            </a:lvl3pPr>
            <a:lvl4pPr marL="1657350" indent="-276225">
              <a:buFont typeface="Wingdings" charset="2"/>
              <a:buChar char="§"/>
              <a:defRPr/>
            </a:lvl4pPr>
            <a:lvl5pPr marL="2095500" indent="-276225">
              <a:buFont typeface="Wingdings" charset="2"/>
              <a:buChar char="§"/>
              <a:defRPr/>
            </a:lvl5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0" name="Date Placeholder 9"/>
          <p:cNvSpPr>
            <a:spLocks noGrp="1"/>
          </p:cNvSpPr>
          <p:nvPr>
            <p:ph type="dt" sz="half" idx="10"/>
          </p:nvPr>
        </p:nvSpPr>
        <p:spPr/>
        <p:txBody>
          <a:bodyPr/>
          <a:lstStyle/>
          <a:p>
            <a:fld id="{5B9AA91E-C9CB-854D-AC74-755634563938}" type="datetime1">
              <a:rPr lang="en-GB" smtClean="0"/>
              <a:t>21/01/2019</a:t>
            </a:fld>
            <a:endParaRPr lang="en-US"/>
          </a:p>
        </p:txBody>
      </p:sp>
      <p:sp>
        <p:nvSpPr>
          <p:cNvPr id="11" name="Footer Placeholder 10"/>
          <p:cNvSpPr>
            <a:spLocks noGrp="1"/>
          </p:cNvSpPr>
          <p:nvPr>
            <p:ph type="ftr" sz="quarter" idx="11"/>
          </p:nvPr>
        </p:nvSpPr>
        <p:spPr/>
        <p:txBody>
          <a:bodyPr/>
          <a:lstStyle/>
          <a:p>
            <a:r>
              <a:rPr lang="en-US"/>
              <a:t>Advanced Data Mining</a:t>
            </a:r>
            <a:endParaRPr lang="en-US" dirty="0"/>
          </a:p>
        </p:txBody>
      </p:sp>
      <p:sp>
        <p:nvSpPr>
          <p:cNvPr id="12" name="Slide Number Placeholder 11"/>
          <p:cNvSpPr>
            <a:spLocks noGrp="1"/>
          </p:cNvSpPr>
          <p:nvPr>
            <p:ph type="sldNum" sz="quarter" idx="12"/>
          </p:nvPr>
        </p:nvSpPr>
        <p:spPr/>
        <p:txBody>
          <a:bodyPr/>
          <a:lstStyle/>
          <a:p>
            <a:fld id="{DD7D2821-7554-5B44-BF60-F8D166F48DA0}" type="slidenum">
              <a:rPr lang="en-US" smtClean="0"/>
              <a:pPr/>
              <a:t>‹#›</a:t>
            </a:fld>
            <a:endParaRPr lang="en-US"/>
          </a:p>
        </p:txBody>
      </p:sp>
    </p:spTree>
    <p:extLst>
      <p:ext uri="{BB962C8B-B14F-4D97-AF65-F5344CB8AC3E}">
        <p14:creationId xmlns:p14="http://schemas.microsoft.com/office/powerpoint/2010/main" val="4247477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7D532D-FE4F-AF44-B479-0A6961407DD7}"/>
              </a:ext>
            </a:extLst>
          </p:cNvPr>
          <p:cNvSpPr>
            <a:spLocks noGrp="1"/>
          </p:cNvSpPr>
          <p:nvPr>
            <p:ph type="dt" sz="half" idx="10"/>
          </p:nvPr>
        </p:nvSpPr>
        <p:spPr/>
        <p:txBody>
          <a:bodyPr/>
          <a:lstStyle/>
          <a:p>
            <a:fld id="{A1D23D70-9544-7846-98EE-427FA005AC59}" type="datetime1">
              <a:rPr lang="en-GB" noProof="0" smtClean="0"/>
              <a:t>21/01/2019</a:t>
            </a:fld>
            <a:endParaRPr lang="en-GB" noProof="0"/>
          </a:p>
        </p:txBody>
      </p:sp>
      <p:sp>
        <p:nvSpPr>
          <p:cNvPr id="3" name="Footer Placeholder 2">
            <a:extLst>
              <a:ext uri="{FF2B5EF4-FFF2-40B4-BE49-F238E27FC236}">
                <a16:creationId xmlns:a16="http://schemas.microsoft.com/office/drawing/2014/main" id="{FAF33B70-ECFF-1843-953D-6F3045459777}"/>
              </a:ext>
            </a:extLst>
          </p:cNvPr>
          <p:cNvSpPr>
            <a:spLocks noGrp="1"/>
          </p:cNvSpPr>
          <p:nvPr>
            <p:ph type="ftr" sz="quarter" idx="11"/>
          </p:nvPr>
        </p:nvSpPr>
        <p:spPr/>
        <p:txBody>
          <a:bodyPr/>
          <a:lstStyle/>
          <a:p>
            <a:r>
              <a:rPr lang="en-GB" noProof="0"/>
              <a:t>Advanced Data Mining</a:t>
            </a:r>
          </a:p>
        </p:txBody>
      </p:sp>
      <p:sp>
        <p:nvSpPr>
          <p:cNvPr id="4" name="Slide Number Placeholder 3">
            <a:extLst>
              <a:ext uri="{FF2B5EF4-FFF2-40B4-BE49-F238E27FC236}">
                <a16:creationId xmlns:a16="http://schemas.microsoft.com/office/drawing/2014/main" id="{403AE993-4EE2-AB40-8C74-414815E8C76D}"/>
              </a:ext>
            </a:extLst>
          </p:cNvPr>
          <p:cNvSpPr>
            <a:spLocks noGrp="1"/>
          </p:cNvSpPr>
          <p:nvPr>
            <p:ph type="sldNum" sz="quarter" idx="12"/>
          </p:nvPr>
        </p:nvSpPr>
        <p:spPr/>
        <p:txBody>
          <a:bodyPr/>
          <a:lstStyle/>
          <a:p>
            <a:fld id="{DD7D2821-7554-5B44-BF60-F8D166F48DA0}" type="slidenum">
              <a:rPr lang="en-GB" noProof="0" smtClean="0"/>
              <a:pPr/>
              <a:t>‹#›</a:t>
            </a:fld>
            <a:endParaRPr lang="en-GB" noProof="0"/>
          </a:p>
        </p:txBody>
      </p:sp>
    </p:spTree>
    <p:extLst>
      <p:ext uri="{BB962C8B-B14F-4D97-AF65-F5344CB8AC3E}">
        <p14:creationId xmlns:p14="http://schemas.microsoft.com/office/powerpoint/2010/main" val="669513156"/>
      </p:ext>
    </p:extLst>
  </p:cSld>
  <p:clrMapOvr>
    <a:masterClrMapping/>
  </p:clrMapOvr>
  <p:hf hdr="0"/>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A1EE5-A41D-A54C-8535-4809BD459739}"/>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BC7D99EF-83FA-4947-B5FD-22DB214DD4A3}"/>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E89C58-9B96-024A-BE33-98DFAF9D6A8C}"/>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B1F52BB1-F01F-4745-A67D-F1F5AC0711B1}"/>
              </a:ext>
            </a:extLst>
          </p:cNvPr>
          <p:cNvSpPr>
            <a:spLocks noGrp="1"/>
          </p:cNvSpPr>
          <p:nvPr>
            <p:ph type="dt" sz="half" idx="10"/>
          </p:nvPr>
        </p:nvSpPr>
        <p:spPr/>
        <p:txBody>
          <a:bodyPr/>
          <a:lstStyle/>
          <a:p>
            <a:fld id="{A1D23D70-9544-7846-98EE-427FA005AC59}" type="datetime1">
              <a:rPr lang="en-GB" noProof="0" smtClean="0"/>
              <a:t>21/01/2019</a:t>
            </a:fld>
            <a:endParaRPr lang="en-GB" noProof="0"/>
          </a:p>
        </p:txBody>
      </p:sp>
      <p:sp>
        <p:nvSpPr>
          <p:cNvPr id="6" name="Footer Placeholder 5">
            <a:extLst>
              <a:ext uri="{FF2B5EF4-FFF2-40B4-BE49-F238E27FC236}">
                <a16:creationId xmlns:a16="http://schemas.microsoft.com/office/drawing/2014/main" id="{6609135D-9919-AF43-927F-BEC3F539884B}"/>
              </a:ext>
            </a:extLst>
          </p:cNvPr>
          <p:cNvSpPr>
            <a:spLocks noGrp="1"/>
          </p:cNvSpPr>
          <p:nvPr>
            <p:ph type="ftr" sz="quarter" idx="11"/>
          </p:nvPr>
        </p:nvSpPr>
        <p:spPr/>
        <p:txBody>
          <a:bodyPr/>
          <a:lstStyle/>
          <a:p>
            <a:r>
              <a:rPr lang="en-GB" noProof="0"/>
              <a:t>Advanced Data Mining</a:t>
            </a:r>
          </a:p>
        </p:txBody>
      </p:sp>
      <p:sp>
        <p:nvSpPr>
          <p:cNvPr id="7" name="Slide Number Placeholder 6">
            <a:extLst>
              <a:ext uri="{FF2B5EF4-FFF2-40B4-BE49-F238E27FC236}">
                <a16:creationId xmlns:a16="http://schemas.microsoft.com/office/drawing/2014/main" id="{0197AF94-7F50-B540-A9A1-5C2E64983407}"/>
              </a:ext>
            </a:extLst>
          </p:cNvPr>
          <p:cNvSpPr>
            <a:spLocks noGrp="1"/>
          </p:cNvSpPr>
          <p:nvPr>
            <p:ph type="sldNum" sz="quarter" idx="12"/>
          </p:nvPr>
        </p:nvSpPr>
        <p:spPr/>
        <p:txBody>
          <a:bodyPr/>
          <a:lstStyle/>
          <a:p>
            <a:fld id="{DD7D2821-7554-5B44-BF60-F8D166F48DA0}" type="slidenum">
              <a:rPr lang="en-GB" noProof="0" smtClean="0"/>
              <a:pPr/>
              <a:t>‹#›</a:t>
            </a:fld>
            <a:endParaRPr lang="en-GB" noProof="0"/>
          </a:p>
        </p:txBody>
      </p:sp>
    </p:spTree>
    <p:extLst>
      <p:ext uri="{BB962C8B-B14F-4D97-AF65-F5344CB8AC3E}">
        <p14:creationId xmlns:p14="http://schemas.microsoft.com/office/powerpoint/2010/main" val="3835081002"/>
      </p:ext>
    </p:extLst>
  </p:cSld>
  <p:clrMapOvr>
    <a:masterClrMapping/>
  </p:clrMapOvr>
  <p:hf hdr="0"/>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ED074-116A-1E49-922E-327E2DCF0456}"/>
              </a:ext>
            </a:extLst>
          </p:cNvPr>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D7465AE3-88E3-9C44-9E1D-F955A6D81B05}"/>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E6E94CD2-6E85-AF49-AAE8-1B13DB273101}"/>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a:extLst>
              <a:ext uri="{FF2B5EF4-FFF2-40B4-BE49-F238E27FC236}">
                <a16:creationId xmlns:a16="http://schemas.microsoft.com/office/drawing/2014/main" id="{CD6DFBB8-8573-6247-9914-19B6C1042CCF}"/>
              </a:ext>
            </a:extLst>
          </p:cNvPr>
          <p:cNvSpPr>
            <a:spLocks noGrp="1"/>
          </p:cNvSpPr>
          <p:nvPr>
            <p:ph type="dt" sz="half" idx="10"/>
          </p:nvPr>
        </p:nvSpPr>
        <p:spPr/>
        <p:txBody>
          <a:bodyPr/>
          <a:lstStyle/>
          <a:p>
            <a:fld id="{A1D23D70-9544-7846-98EE-427FA005AC59}" type="datetime1">
              <a:rPr lang="en-GB" noProof="0" smtClean="0"/>
              <a:t>21/01/2019</a:t>
            </a:fld>
            <a:endParaRPr lang="en-GB" noProof="0"/>
          </a:p>
        </p:txBody>
      </p:sp>
      <p:sp>
        <p:nvSpPr>
          <p:cNvPr id="6" name="Footer Placeholder 5">
            <a:extLst>
              <a:ext uri="{FF2B5EF4-FFF2-40B4-BE49-F238E27FC236}">
                <a16:creationId xmlns:a16="http://schemas.microsoft.com/office/drawing/2014/main" id="{D3724FC3-E0F6-A94E-A40B-CB81523A8E2E}"/>
              </a:ext>
            </a:extLst>
          </p:cNvPr>
          <p:cNvSpPr>
            <a:spLocks noGrp="1"/>
          </p:cNvSpPr>
          <p:nvPr>
            <p:ph type="ftr" sz="quarter" idx="11"/>
          </p:nvPr>
        </p:nvSpPr>
        <p:spPr/>
        <p:txBody>
          <a:bodyPr/>
          <a:lstStyle/>
          <a:p>
            <a:r>
              <a:rPr lang="en-GB" noProof="0"/>
              <a:t>Advanced Data Mining</a:t>
            </a:r>
          </a:p>
        </p:txBody>
      </p:sp>
      <p:sp>
        <p:nvSpPr>
          <p:cNvPr id="7" name="Slide Number Placeholder 6">
            <a:extLst>
              <a:ext uri="{FF2B5EF4-FFF2-40B4-BE49-F238E27FC236}">
                <a16:creationId xmlns:a16="http://schemas.microsoft.com/office/drawing/2014/main" id="{CAE81325-965B-694D-898A-66621B500A93}"/>
              </a:ext>
            </a:extLst>
          </p:cNvPr>
          <p:cNvSpPr>
            <a:spLocks noGrp="1"/>
          </p:cNvSpPr>
          <p:nvPr>
            <p:ph type="sldNum" sz="quarter" idx="12"/>
          </p:nvPr>
        </p:nvSpPr>
        <p:spPr/>
        <p:txBody>
          <a:bodyPr/>
          <a:lstStyle/>
          <a:p>
            <a:fld id="{DD7D2821-7554-5B44-BF60-F8D166F48DA0}" type="slidenum">
              <a:rPr lang="en-GB" noProof="0" smtClean="0"/>
              <a:pPr/>
              <a:t>‹#›</a:t>
            </a:fld>
            <a:endParaRPr lang="en-GB" noProof="0"/>
          </a:p>
        </p:txBody>
      </p:sp>
    </p:spTree>
    <p:extLst>
      <p:ext uri="{BB962C8B-B14F-4D97-AF65-F5344CB8AC3E}">
        <p14:creationId xmlns:p14="http://schemas.microsoft.com/office/powerpoint/2010/main" val="3231106486"/>
      </p:ext>
    </p:extLst>
  </p:cSld>
  <p:clrMapOvr>
    <a:masterClrMapping/>
  </p:clrMapOvr>
  <p:hf hdr="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77DF7-4FFF-A64F-8942-F05713D33FB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5DCC98-9C8B-604F-94D5-2FD93EA9559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5E976B-9F99-5445-B14A-302DD5176E24}"/>
              </a:ext>
            </a:extLst>
          </p:cNvPr>
          <p:cNvSpPr>
            <a:spLocks noGrp="1"/>
          </p:cNvSpPr>
          <p:nvPr>
            <p:ph type="dt" sz="half" idx="10"/>
          </p:nvPr>
        </p:nvSpPr>
        <p:spPr/>
        <p:txBody>
          <a:bodyPr/>
          <a:lstStyle/>
          <a:p>
            <a:fld id="{A1D23D70-9544-7846-98EE-427FA005AC59}" type="datetime1">
              <a:rPr lang="en-GB" noProof="0" smtClean="0"/>
              <a:t>21/01/2019</a:t>
            </a:fld>
            <a:endParaRPr lang="en-GB" noProof="0"/>
          </a:p>
        </p:txBody>
      </p:sp>
      <p:sp>
        <p:nvSpPr>
          <p:cNvPr id="5" name="Footer Placeholder 4">
            <a:extLst>
              <a:ext uri="{FF2B5EF4-FFF2-40B4-BE49-F238E27FC236}">
                <a16:creationId xmlns:a16="http://schemas.microsoft.com/office/drawing/2014/main" id="{363CF07F-E010-E84C-9209-153FF2CDA4A6}"/>
              </a:ext>
            </a:extLst>
          </p:cNvPr>
          <p:cNvSpPr>
            <a:spLocks noGrp="1"/>
          </p:cNvSpPr>
          <p:nvPr>
            <p:ph type="ftr" sz="quarter" idx="11"/>
          </p:nvPr>
        </p:nvSpPr>
        <p:spPr/>
        <p:txBody>
          <a:bodyPr/>
          <a:lstStyle/>
          <a:p>
            <a:r>
              <a:rPr lang="en-GB" noProof="0"/>
              <a:t>Advanced Data Mining</a:t>
            </a:r>
          </a:p>
        </p:txBody>
      </p:sp>
      <p:sp>
        <p:nvSpPr>
          <p:cNvPr id="6" name="Slide Number Placeholder 5">
            <a:extLst>
              <a:ext uri="{FF2B5EF4-FFF2-40B4-BE49-F238E27FC236}">
                <a16:creationId xmlns:a16="http://schemas.microsoft.com/office/drawing/2014/main" id="{285EE94B-8B8C-F746-BFE9-DA25D9586BDE}"/>
              </a:ext>
            </a:extLst>
          </p:cNvPr>
          <p:cNvSpPr>
            <a:spLocks noGrp="1"/>
          </p:cNvSpPr>
          <p:nvPr>
            <p:ph type="sldNum" sz="quarter" idx="12"/>
          </p:nvPr>
        </p:nvSpPr>
        <p:spPr/>
        <p:txBody>
          <a:bodyPr/>
          <a:lstStyle/>
          <a:p>
            <a:fld id="{DD7D2821-7554-5B44-BF60-F8D166F48DA0}" type="slidenum">
              <a:rPr lang="en-GB" noProof="0" smtClean="0"/>
              <a:pPr/>
              <a:t>‹#›</a:t>
            </a:fld>
            <a:endParaRPr lang="en-GB" noProof="0"/>
          </a:p>
        </p:txBody>
      </p:sp>
    </p:spTree>
    <p:extLst>
      <p:ext uri="{BB962C8B-B14F-4D97-AF65-F5344CB8AC3E}">
        <p14:creationId xmlns:p14="http://schemas.microsoft.com/office/powerpoint/2010/main" val="3471884274"/>
      </p:ext>
    </p:extLst>
  </p:cSld>
  <p:clrMapOvr>
    <a:masterClrMapping/>
  </p:clrMapOvr>
  <p:hf hdr="0"/>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48637A-B9DF-4447-B606-FFFB6FEBAB3F}"/>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0B3CAC-8752-DC43-A955-27FE09CC3F2F}"/>
              </a:ext>
            </a:extLst>
          </p:cNvPr>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0FE333-97C8-C444-8935-6C7BE562182C}"/>
              </a:ext>
            </a:extLst>
          </p:cNvPr>
          <p:cNvSpPr>
            <a:spLocks noGrp="1"/>
          </p:cNvSpPr>
          <p:nvPr>
            <p:ph type="dt" sz="half" idx="10"/>
          </p:nvPr>
        </p:nvSpPr>
        <p:spPr/>
        <p:txBody>
          <a:bodyPr/>
          <a:lstStyle/>
          <a:p>
            <a:fld id="{A1D23D70-9544-7846-98EE-427FA005AC59}" type="datetime1">
              <a:rPr lang="en-GB" noProof="0" smtClean="0"/>
              <a:t>21/01/2019</a:t>
            </a:fld>
            <a:endParaRPr lang="en-GB" noProof="0"/>
          </a:p>
        </p:txBody>
      </p:sp>
      <p:sp>
        <p:nvSpPr>
          <p:cNvPr id="5" name="Footer Placeholder 4">
            <a:extLst>
              <a:ext uri="{FF2B5EF4-FFF2-40B4-BE49-F238E27FC236}">
                <a16:creationId xmlns:a16="http://schemas.microsoft.com/office/drawing/2014/main" id="{FDEF055F-05F2-4049-AFBE-6975F5158E87}"/>
              </a:ext>
            </a:extLst>
          </p:cNvPr>
          <p:cNvSpPr>
            <a:spLocks noGrp="1"/>
          </p:cNvSpPr>
          <p:nvPr>
            <p:ph type="ftr" sz="quarter" idx="11"/>
          </p:nvPr>
        </p:nvSpPr>
        <p:spPr/>
        <p:txBody>
          <a:bodyPr/>
          <a:lstStyle/>
          <a:p>
            <a:r>
              <a:rPr lang="en-GB" noProof="0"/>
              <a:t>Advanced Data Mining</a:t>
            </a:r>
          </a:p>
        </p:txBody>
      </p:sp>
      <p:sp>
        <p:nvSpPr>
          <p:cNvPr id="6" name="Slide Number Placeholder 5">
            <a:extLst>
              <a:ext uri="{FF2B5EF4-FFF2-40B4-BE49-F238E27FC236}">
                <a16:creationId xmlns:a16="http://schemas.microsoft.com/office/drawing/2014/main" id="{D03D7FB7-3EFA-B24D-86C4-FFB12C26E69D}"/>
              </a:ext>
            </a:extLst>
          </p:cNvPr>
          <p:cNvSpPr>
            <a:spLocks noGrp="1"/>
          </p:cNvSpPr>
          <p:nvPr>
            <p:ph type="sldNum" sz="quarter" idx="12"/>
          </p:nvPr>
        </p:nvSpPr>
        <p:spPr/>
        <p:txBody>
          <a:bodyPr/>
          <a:lstStyle/>
          <a:p>
            <a:fld id="{DD7D2821-7554-5B44-BF60-F8D166F48DA0}" type="slidenum">
              <a:rPr lang="en-GB" noProof="0" smtClean="0"/>
              <a:pPr/>
              <a:t>‹#›</a:t>
            </a:fld>
            <a:endParaRPr lang="en-GB" noProof="0"/>
          </a:p>
        </p:txBody>
      </p:sp>
    </p:spTree>
    <p:extLst>
      <p:ext uri="{BB962C8B-B14F-4D97-AF65-F5344CB8AC3E}">
        <p14:creationId xmlns:p14="http://schemas.microsoft.com/office/powerpoint/2010/main" val="1220910602"/>
      </p:ext>
    </p:extLst>
  </p:cSld>
  <p:clrMapOvr>
    <a:masterClrMapping/>
  </p:clrMapOvr>
  <p:hf hdr="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Titelfolie">
    <p:spTree>
      <p:nvGrpSpPr>
        <p:cNvPr id="1" name=""/>
        <p:cNvGrpSpPr/>
        <p:nvPr/>
      </p:nvGrpSpPr>
      <p:grpSpPr>
        <a:xfrm>
          <a:off x="0" y="0"/>
          <a:ext cx="0" cy="0"/>
          <a:chOff x="0" y="0"/>
          <a:chExt cx="0" cy="0"/>
        </a:xfrm>
      </p:grpSpPr>
      <p:sp>
        <p:nvSpPr>
          <p:cNvPr id="17" name="Rechteck 16"/>
          <p:cNvSpPr/>
          <p:nvPr userDrawn="1"/>
        </p:nvSpPr>
        <p:spPr>
          <a:xfrm>
            <a:off x="778" y="3365304"/>
            <a:ext cx="9107726" cy="349269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3" name="Text Box 21"/>
          <p:cNvSpPr txBox="1">
            <a:spLocks noChangeArrowheads="1"/>
          </p:cNvSpPr>
          <p:nvPr userDrawn="1"/>
        </p:nvSpPr>
        <p:spPr bwMode="auto">
          <a:xfrm>
            <a:off x="682997" y="3140968"/>
            <a:ext cx="4537075" cy="152400"/>
          </a:xfrm>
          <a:prstGeom prst="rect">
            <a:avLst/>
          </a:prstGeom>
          <a:noFill/>
          <a:ln w="9525">
            <a:noFill/>
            <a:miter lim="800000"/>
            <a:headEnd/>
            <a:tailEnd/>
          </a:ln>
          <a:effectLst/>
        </p:spPr>
        <p:txBody>
          <a:bodyPr lIns="0" tIns="0" rIns="0" bIns="0" anchor="ctr">
            <a:spAutoFit/>
          </a:bodyPr>
          <a:lstStyle/>
          <a:p>
            <a:pPr>
              <a:defRPr/>
            </a:pPr>
            <a:r>
              <a:rPr lang="de-DE" sz="1000" dirty="0">
                <a:solidFill>
                  <a:schemeClr val="bg1"/>
                </a:solidFill>
              </a:rPr>
              <a:t>National College </a:t>
            </a:r>
            <a:r>
              <a:rPr lang="de-DE" sz="1000" dirty="0" err="1">
                <a:solidFill>
                  <a:schemeClr val="bg1"/>
                </a:solidFill>
              </a:rPr>
              <a:t>of</a:t>
            </a:r>
            <a:r>
              <a:rPr lang="de-DE" sz="1000" dirty="0">
                <a:solidFill>
                  <a:schemeClr val="bg1"/>
                </a:solidFill>
              </a:rPr>
              <a:t> </a:t>
            </a:r>
            <a:r>
              <a:rPr lang="de-DE" sz="1000" dirty="0" err="1">
                <a:solidFill>
                  <a:schemeClr val="bg1"/>
                </a:solidFill>
              </a:rPr>
              <a:t>Ireland</a:t>
            </a:r>
            <a:r>
              <a:rPr lang="de-DE" sz="1000" dirty="0">
                <a:solidFill>
                  <a:schemeClr val="bg1"/>
                </a:solidFill>
              </a:rPr>
              <a:t>, School </a:t>
            </a:r>
            <a:r>
              <a:rPr lang="de-DE" sz="1000" dirty="0" err="1">
                <a:solidFill>
                  <a:schemeClr val="bg1"/>
                </a:solidFill>
              </a:rPr>
              <a:t>of</a:t>
            </a:r>
            <a:r>
              <a:rPr lang="de-DE" sz="1000" dirty="0">
                <a:solidFill>
                  <a:schemeClr val="bg1"/>
                </a:solidFill>
              </a:rPr>
              <a:t> Computing</a:t>
            </a:r>
          </a:p>
        </p:txBody>
      </p:sp>
      <p:sp>
        <p:nvSpPr>
          <p:cNvPr id="22" name="Titel 1"/>
          <p:cNvSpPr>
            <a:spLocks noGrp="1"/>
          </p:cNvSpPr>
          <p:nvPr>
            <p:ph type="title" hasCustomPrompt="1"/>
          </p:nvPr>
        </p:nvSpPr>
        <p:spPr>
          <a:xfrm>
            <a:off x="682997" y="1268760"/>
            <a:ext cx="7772400" cy="936104"/>
          </a:xfrm>
        </p:spPr>
        <p:txBody>
          <a:bodyPr anchor="t"/>
          <a:lstStyle>
            <a:lvl1pPr algn="l">
              <a:defRPr sz="3200" b="1" cap="all" baseline="0"/>
            </a:lvl1pPr>
          </a:lstStyle>
          <a:p>
            <a:r>
              <a:rPr lang="de-DE" dirty="0" err="1"/>
              <a:t>Presentation</a:t>
            </a:r>
            <a:r>
              <a:rPr lang="de-DE" dirty="0"/>
              <a:t> Title</a:t>
            </a:r>
          </a:p>
        </p:txBody>
      </p:sp>
      <p:pic>
        <p:nvPicPr>
          <p:cNvPr id="9" name="Picture Placeholder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auto">
          <a:xfrm>
            <a:off x="133592" y="3585017"/>
            <a:ext cx="8876816" cy="3092220"/>
          </a:xfrm>
          <a:prstGeom prst="roundRect">
            <a:avLst>
              <a:gd name="adj" fmla="val 4238"/>
            </a:avLst>
          </a:prstGeom>
          <a:solidFill>
            <a:srgbClr val="FFFFFF">
              <a:shade val="85000"/>
            </a:srgbClr>
          </a:solidFill>
          <a:ln w="3175" cmpd="sng">
            <a:solidFill>
              <a:schemeClr val="bg1"/>
            </a:solidFill>
          </a:ln>
          <a:effectLst/>
        </p:spPr>
      </p:pic>
      <p:sp>
        <p:nvSpPr>
          <p:cNvPr id="23" name="Textplatzhalter 2"/>
          <p:cNvSpPr>
            <a:spLocks noGrp="1"/>
          </p:cNvSpPr>
          <p:nvPr>
            <p:ph type="body" idx="1" hasCustomPrompt="1"/>
          </p:nvPr>
        </p:nvSpPr>
        <p:spPr>
          <a:xfrm>
            <a:off x="682997" y="2203248"/>
            <a:ext cx="7772400" cy="865711"/>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dirty="0"/>
              <a:t>Sub-title / Name</a:t>
            </a:r>
          </a:p>
        </p:txBody>
      </p:sp>
      <p:sp>
        <p:nvSpPr>
          <p:cNvPr id="14" name="Text Box 14"/>
          <p:cNvSpPr txBox="1">
            <a:spLocks noChangeArrowheads="1"/>
          </p:cNvSpPr>
          <p:nvPr userDrawn="1"/>
        </p:nvSpPr>
        <p:spPr bwMode="auto">
          <a:xfrm>
            <a:off x="7020272" y="6112792"/>
            <a:ext cx="1727200" cy="244475"/>
          </a:xfrm>
          <a:prstGeom prst="rect">
            <a:avLst/>
          </a:prstGeom>
          <a:noFill/>
          <a:ln w="9525">
            <a:noFill/>
            <a:miter lim="800000"/>
            <a:headEnd/>
            <a:tailEnd/>
          </a:ln>
          <a:effectLst/>
        </p:spPr>
        <p:txBody>
          <a:bodyPr lIns="0" tIns="0" rIns="0" bIns="0">
            <a:spAutoFit/>
          </a:bodyPr>
          <a:lstStyle/>
          <a:p>
            <a:pPr algn="r">
              <a:defRPr/>
            </a:pPr>
            <a:r>
              <a:rPr lang="de-DE" sz="1600" b="1" dirty="0" err="1">
                <a:solidFill>
                  <a:schemeClr val="bg1"/>
                </a:solidFill>
              </a:rPr>
              <a:t>www.ncirl.ie</a:t>
            </a:r>
            <a:endParaRPr lang="de-DE" sz="1600" b="1" dirty="0">
              <a:solidFill>
                <a:schemeClr val="bg1"/>
              </a:solidFill>
            </a:endParaRPr>
          </a:p>
        </p:txBody>
      </p:sp>
    </p:spTree>
    <p:extLst>
      <p:ext uri="{BB962C8B-B14F-4D97-AF65-F5344CB8AC3E}">
        <p14:creationId xmlns:p14="http://schemas.microsoft.com/office/powerpoint/2010/main" val="262318531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Summary Questions">
    <p:spTree>
      <p:nvGrpSpPr>
        <p:cNvPr id="1" name=""/>
        <p:cNvGrpSpPr/>
        <p:nvPr/>
      </p:nvGrpSpPr>
      <p:grpSpPr>
        <a:xfrm>
          <a:off x="0" y="0"/>
          <a:ext cx="0" cy="0"/>
          <a:chOff x="0" y="0"/>
          <a:chExt cx="0" cy="0"/>
        </a:xfrm>
      </p:grpSpPr>
      <p:pic>
        <p:nvPicPr>
          <p:cNvPr id="6" name="Picture 5" descr="questions.jpg"/>
          <p:cNvPicPr>
            <a:picLocks noChangeAspect="1"/>
          </p:cNvPicPr>
          <p:nvPr userDrawn="1"/>
        </p:nvPicPr>
        <p:blipFill rotWithShape="1">
          <a:blip r:embed="rId2">
            <a:extLst>
              <a:ext uri="{28A0092B-C50C-407E-A947-70E740481C1C}">
                <a14:useLocalDpi xmlns:a14="http://schemas.microsoft.com/office/drawing/2010/main" val="0"/>
              </a:ext>
            </a:extLst>
          </a:blip>
          <a:srcRect l="25695"/>
          <a:stretch/>
        </p:blipFill>
        <p:spPr>
          <a:xfrm>
            <a:off x="0" y="2103120"/>
            <a:ext cx="4076700" cy="4754880"/>
          </a:xfrm>
          <a:prstGeom prst="rect">
            <a:avLst/>
          </a:prstGeom>
        </p:spPr>
      </p:pic>
      <p:sp>
        <p:nvSpPr>
          <p:cNvPr id="3" name="Content Placeholder 2"/>
          <p:cNvSpPr>
            <a:spLocks noGrp="1"/>
          </p:cNvSpPr>
          <p:nvPr>
            <p:ph sz="quarter" idx="10"/>
          </p:nvPr>
        </p:nvSpPr>
        <p:spPr>
          <a:xfrm>
            <a:off x="2832100" y="2103120"/>
            <a:ext cx="5956300" cy="428498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itle 3"/>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8051782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lvl1pPr marL="314325" indent="-314325">
              <a:buFont typeface="Wingdings" charset="2"/>
              <a:buChar char="§"/>
              <a:defRPr/>
            </a:lvl1pPr>
            <a:lvl2pPr marL="790575" indent="-314325">
              <a:buFont typeface="Wingdings" charset="2"/>
              <a:buChar char="§"/>
              <a:defRPr/>
            </a:lvl2pPr>
            <a:lvl3pPr marL="1209675" indent="-276225">
              <a:buFont typeface="Wingdings" charset="2"/>
              <a:buChar char="§"/>
              <a:defRPr/>
            </a:lvl3pPr>
            <a:lvl4pPr marL="1657350" indent="-276225">
              <a:buFont typeface="Wingdings" charset="2"/>
              <a:buChar char="§"/>
              <a:defRPr/>
            </a:lvl4pPr>
            <a:lvl5pPr marL="2095500" indent="-276225">
              <a:buFont typeface="Wingdings" charset="2"/>
              <a:buChar char="§"/>
              <a:defRPr/>
            </a:lvl5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0" name="Date Placeholder 9"/>
          <p:cNvSpPr>
            <a:spLocks noGrp="1"/>
          </p:cNvSpPr>
          <p:nvPr>
            <p:ph type="dt" sz="half" idx="10"/>
          </p:nvPr>
        </p:nvSpPr>
        <p:spPr/>
        <p:txBody>
          <a:bodyPr/>
          <a:lstStyle/>
          <a:p>
            <a:fld id="{5B9AA91E-C9CB-854D-AC74-755634563938}" type="datetime1">
              <a:rPr lang="en-GB" smtClean="0"/>
              <a:t>21/01/2019</a:t>
            </a:fld>
            <a:endParaRPr lang="en-US"/>
          </a:p>
        </p:txBody>
      </p:sp>
      <p:sp>
        <p:nvSpPr>
          <p:cNvPr id="11" name="Footer Placeholder 10"/>
          <p:cNvSpPr>
            <a:spLocks noGrp="1"/>
          </p:cNvSpPr>
          <p:nvPr>
            <p:ph type="ftr" sz="quarter" idx="11"/>
          </p:nvPr>
        </p:nvSpPr>
        <p:spPr/>
        <p:txBody>
          <a:bodyPr/>
          <a:lstStyle/>
          <a:p>
            <a:r>
              <a:rPr lang="en-US"/>
              <a:t>Advanced Data Mining</a:t>
            </a:r>
            <a:endParaRPr lang="en-US" dirty="0"/>
          </a:p>
        </p:txBody>
      </p:sp>
      <p:sp>
        <p:nvSpPr>
          <p:cNvPr id="12" name="Slide Number Placeholder 11"/>
          <p:cNvSpPr>
            <a:spLocks noGrp="1"/>
          </p:cNvSpPr>
          <p:nvPr>
            <p:ph type="sldNum" sz="quarter" idx="12"/>
          </p:nvPr>
        </p:nvSpPr>
        <p:spPr/>
        <p:txBody>
          <a:bodyPr/>
          <a:lstStyle/>
          <a:p>
            <a:fld id="{DD7D2821-7554-5B44-BF60-F8D166F48DA0}" type="slidenum">
              <a:rPr lang="en-US" smtClean="0"/>
              <a:pPr/>
              <a:t>‹#›</a:t>
            </a:fld>
            <a:endParaRPr lang="en-US"/>
          </a:p>
        </p:txBody>
      </p:sp>
    </p:spTree>
    <p:extLst>
      <p:ext uri="{BB962C8B-B14F-4D97-AF65-F5344CB8AC3E}">
        <p14:creationId xmlns:p14="http://schemas.microsoft.com/office/powerpoint/2010/main" val="6293600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de-DE"/>
              <a:t>Titelmasterformat durch Klicken bearbeiten</a:t>
            </a:r>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a:t>Textmasterformate durch Klicken bearbeiten</a:t>
            </a:r>
          </a:p>
        </p:txBody>
      </p:sp>
    </p:spTree>
    <p:extLst>
      <p:ext uri="{BB962C8B-B14F-4D97-AF65-F5344CB8AC3E}">
        <p14:creationId xmlns:p14="http://schemas.microsoft.com/office/powerpoint/2010/main" val="1166456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392113" y="1198563"/>
            <a:ext cx="4102100" cy="4894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4646613" y="1198563"/>
            <a:ext cx="4102100" cy="48942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Date Placeholder 4"/>
          <p:cNvSpPr>
            <a:spLocks noGrp="1"/>
          </p:cNvSpPr>
          <p:nvPr>
            <p:ph type="dt" sz="half" idx="10"/>
          </p:nvPr>
        </p:nvSpPr>
        <p:spPr/>
        <p:txBody>
          <a:bodyPr/>
          <a:lstStyle/>
          <a:p>
            <a:fld id="{FA907103-E51F-0D41-8B3E-5E1A725801D9}" type="datetime1">
              <a:rPr lang="en-GB" smtClean="0"/>
              <a:t>21/01/2019</a:t>
            </a:fld>
            <a:endParaRPr lang="en-US"/>
          </a:p>
        </p:txBody>
      </p:sp>
      <p:sp>
        <p:nvSpPr>
          <p:cNvPr id="6" name="Footer Placeholder 5"/>
          <p:cNvSpPr>
            <a:spLocks noGrp="1"/>
          </p:cNvSpPr>
          <p:nvPr>
            <p:ph type="ftr" sz="quarter" idx="11"/>
          </p:nvPr>
        </p:nvSpPr>
        <p:spPr/>
        <p:txBody>
          <a:bodyPr/>
          <a:lstStyle/>
          <a:p>
            <a:r>
              <a:rPr lang="en-US"/>
              <a:t>Advanced Data Mining</a:t>
            </a:r>
            <a:endParaRPr lang="en-US" dirty="0"/>
          </a:p>
        </p:txBody>
      </p:sp>
      <p:sp>
        <p:nvSpPr>
          <p:cNvPr id="7" name="Slide Number Placeholder 6"/>
          <p:cNvSpPr>
            <a:spLocks noGrp="1"/>
          </p:cNvSpPr>
          <p:nvPr>
            <p:ph type="sldNum" sz="quarter" idx="12"/>
          </p:nvPr>
        </p:nvSpPr>
        <p:spPr/>
        <p:txBody>
          <a:bodyPr/>
          <a:lstStyle/>
          <a:p>
            <a:fld id="{DD7D2821-7554-5B44-BF60-F8D166F48DA0}" type="slidenum">
              <a:rPr lang="en-US" smtClean="0"/>
              <a:pPr/>
              <a:t>‹#›</a:t>
            </a:fld>
            <a:endParaRPr lang="en-US"/>
          </a:p>
        </p:txBody>
      </p:sp>
    </p:spTree>
    <p:extLst>
      <p:ext uri="{BB962C8B-B14F-4D97-AF65-F5344CB8AC3E}">
        <p14:creationId xmlns:p14="http://schemas.microsoft.com/office/powerpoint/2010/main" val="1895465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de-DE"/>
              <a:t>Titelmasterformat durch Klicken bearbeiten</a:t>
            </a:r>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Textmasterformate durch Klicken bearbeiten</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7" name="Date Placeholder 6"/>
          <p:cNvSpPr>
            <a:spLocks noGrp="1"/>
          </p:cNvSpPr>
          <p:nvPr>
            <p:ph type="dt" sz="half" idx="10"/>
          </p:nvPr>
        </p:nvSpPr>
        <p:spPr/>
        <p:txBody>
          <a:bodyPr/>
          <a:lstStyle/>
          <a:p>
            <a:fld id="{44D13DA6-A00A-0649-A6D8-1B55A12A5490}" type="datetime1">
              <a:rPr lang="en-GB" smtClean="0"/>
              <a:t>21/01/2019</a:t>
            </a:fld>
            <a:endParaRPr lang="en-US"/>
          </a:p>
        </p:txBody>
      </p:sp>
      <p:sp>
        <p:nvSpPr>
          <p:cNvPr id="8" name="Footer Placeholder 7"/>
          <p:cNvSpPr>
            <a:spLocks noGrp="1"/>
          </p:cNvSpPr>
          <p:nvPr>
            <p:ph type="ftr" sz="quarter" idx="11"/>
          </p:nvPr>
        </p:nvSpPr>
        <p:spPr/>
        <p:txBody>
          <a:bodyPr/>
          <a:lstStyle/>
          <a:p>
            <a:r>
              <a:rPr lang="en-US"/>
              <a:t>Advanced Data Mining</a:t>
            </a:r>
            <a:endParaRPr lang="en-US" dirty="0"/>
          </a:p>
        </p:txBody>
      </p:sp>
      <p:sp>
        <p:nvSpPr>
          <p:cNvPr id="9" name="Slide Number Placeholder 8"/>
          <p:cNvSpPr>
            <a:spLocks noGrp="1"/>
          </p:cNvSpPr>
          <p:nvPr>
            <p:ph type="sldNum" sz="quarter" idx="12"/>
          </p:nvPr>
        </p:nvSpPr>
        <p:spPr/>
        <p:txBody>
          <a:bodyPr/>
          <a:lstStyle/>
          <a:p>
            <a:fld id="{DD7D2821-7554-5B44-BF60-F8D166F48DA0}" type="slidenum">
              <a:rPr lang="en-US" smtClean="0"/>
              <a:pPr/>
              <a:t>‹#›</a:t>
            </a:fld>
            <a:endParaRPr lang="en-US"/>
          </a:p>
        </p:txBody>
      </p:sp>
    </p:spTree>
    <p:extLst>
      <p:ext uri="{BB962C8B-B14F-4D97-AF65-F5344CB8AC3E}">
        <p14:creationId xmlns:p14="http://schemas.microsoft.com/office/powerpoint/2010/main" val="30035615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5" name="Date Placeholder 4"/>
          <p:cNvSpPr>
            <a:spLocks noGrp="1"/>
          </p:cNvSpPr>
          <p:nvPr>
            <p:ph type="dt" sz="half" idx="10"/>
          </p:nvPr>
        </p:nvSpPr>
        <p:spPr/>
        <p:txBody>
          <a:bodyPr/>
          <a:lstStyle/>
          <a:p>
            <a:fld id="{6DD995D2-21C3-0C40-B980-6FA752F5ABC6}" type="datetime1">
              <a:rPr lang="en-GB" smtClean="0"/>
              <a:t>21/01/2019</a:t>
            </a:fld>
            <a:endParaRPr lang="en-US"/>
          </a:p>
        </p:txBody>
      </p:sp>
      <p:sp>
        <p:nvSpPr>
          <p:cNvPr id="6" name="Footer Placeholder 5"/>
          <p:cNvSpPr>
            <a:spLocks noGrp="1"/>
          </p:cNvSpPr>
          <p:nvPr>
            <p:ph type="ftr" sz="quarter" idx="11"/>
          </p:nvPr>
        </p:nvSpPr>
        <p:spPr/>
        <p:txBody>
          <a:bodyPr/>
          <a:lstStyle/>
          <a:p>
            <a:r>
              <a:rPr lang="en-US"/>
              <a:t>Advanced Data Mining</a:t>
            </a:r>
            <a:endParaRPr lang="en-US" dirty="0"/>
          </a:p>
        </p:txBody>
      </p:sp>
      <p:sp>
        <p:nvSpPr>
          <p:cNvPr id="7" name="Slide Number Placeholder 6"/>
          <p:cNvSpPr>
            <a:spLocks noGrp="1"/>
          </p:cNvSpPr>
          <p:nvPr>
            <p:ph type="sldNum" sz="quarter" idx="12"/>
          </p:nvPr>
        </p:nvSpPr>
        <p:spPr/>
        <p:txBody>
          <a:bodyPr/>
          <a:lstStyle/>
          <a:p>
            <a:fld id="{DD7D2821-7554-5B44-BF60-F8D166F48DA0}" type="slidenum">
              <a:rPr lang="en-US" smtClean="0"/>
              <a:pPr/>
              <a:t>‹#›</a:t>
            </a:fld>
            <a:endParaRPr lang="en-US"/>
          </a:p>
        </p:txBody>
      </p:sp>
    </p:spTree>
    <p:extLst>
      <p:ext uri="{BB962C8B-B14F-4D97-AF65-F5344CB8AC3E}">
        <p14:creationId xmlns:p14="http://schemas.microsoft.com/office/powerpoint/2010/main" val="3861500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4000" cy="6858000"/>
          </a:xfrm>
        </p:spPr>
        <p:txBody>
          <a:bodyPr/>
          <a:lstStyle/>
          <a:p>
            <a:endParaRPr lang="en-US"/>
          </a:p>
        </p:txBody>
      </p:sp>
    </p:spTree>
    <p:extLst>
      <p:ext uri="{BB962C8B-B14F-4D97-AF65-F5344CB8AC3E}">
        <p14:creationId xmlns:p14="http://schemas.microsoft.com/office/powerpoint/2010/main" val="36060001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lstStyle>
            <a:lvl1pPr algn="l">
              <a:defRPr sz="2000" b="1"/>
            </a:lvl1pPr>
          </a:lstStyle>
          <a:p>
            <a:r>
              <a:rPr lang="de-DE"/>
              <a:t>Titelmasterformat durch Klicken bearbeiten</a:t>
            </a:r>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e Placeholder 4"/>
          <p:cNvSpPr>
            <a:spLocks noGrp="1"/>
          </p:cNvSpPr>
          <p:nvPr>
            <p:ph type="dt" sz="half" idx="10"/>
          </p:nvPr>
        </p:nvSpPr>
        <p:spPr/>
        <p:txBody>
          <a:bodyPr/>
          <a:lstStyle/>
          <a:p>
            <a:fld id="{B37B6666-2FA0-EB4B-8DDD-849DCC788FCE}" type="datetime1">
              <a:rPr lang="en-GB" smtClean="0"/>
              <a:t>21/01/2019</a:t>
            </a:fld>
            <a:endParaRPr lang="en-US"/>
          </a:p>
        </p:txBody>
      </p:sp>
      <p:sp>
        <p:nvSpPr>
          <p:cNvPr id="6" name="Footer Placeholder 5"/>
          <p:cNvSpPr>
            <a:spLocks noGrp="1"/>
          </p:cNvSpPr>
          <p:nvPr>
            <p:ph type="ftr" sz="quarter" idx="11"/>
          </p:nvPr>
        </p:nvSpPr>
        <p:spPr/>
        <p:txBody>
          <a:bodyPr/>
          <a:lstStyle/>
          <a:p>
            <a:r>
              <a:rPr lang="en-US"/>
              <a:t>Advanced Data Mining</a:t>
            </a:r>
            <a:endParaRPr lang="en-US" dirty="0"/>
          </a:p>
        </p:txBody>
      </p:sp>
      <p:sp>
        <p:nvSpPr>
          <p:cNvPr id="7" name="Slide Number Placeholder 6"/>
          <p:cNvSpPr>
            <a:spLocks noGrp="1"/>
          </p:cNvSpPr>
          <p:nvPr>
            <p:ph type="sldNum" sz="quarter" idx="12"/>
          </p:nvPr>
        </p:nvSpPr>
        <p:spPr/>
        <p:txBody>
          <a:bodyPr/>
          <a:lstStyle/>
          <a:p>
            <a:fld id="{DD7D2821-7554-5B44-BF60-F8D166F48DA0}" type="slidenum">
              <a:rPr lang="en-US" smtClean="0"/>
              <a:pPr/>
              <a:t>‹#›</a:t>
            </a:fld>
            <a:endParaRPr lang="en-US"/>
          </a:p>
        </p:txBody>
      </p:sp>
    </p:spTree>
    <p:extLst>
      <p:ext uri="{BB962C8B-B14F-4D97-AF65-F5344CB8AC3E}">
        <p14:creationId xmlns:p14="http://schemas.microsoft.com/office/powerpoint/2010/main" val="348537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lstStyle>
            <a:lvl1pPr algn="l">
              <a:defRPr sz="2000" b="1"/>
            </a:lvl1pPr>
          </a:lstStyle>
          <a:p>
            <a:r>
              <a:rPr lang="de-DE"/>
              <a:t>Titelmasterformat durch Klicken bearbeiten</a:t>
            </a:r>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de-DE" noProof="0"/>
              <a:t>Bild durch Klicken auf Symbol hinzufügen</a:t>
            </a:r>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Textmasterformate durch Klicken bearbeiten</a:t>
            </a:r>
          </a:p>
        </p:txBody>
      </p:sp>
      <p:sp>
        <p:nvSpPr>
          <p:cNvPr id="5" name="Date Placeholder 4"/>
          <p:cNvSpPr>
            <a:spLocks noGrp="1"/>
          </p:cNvSpPr>
          <p:nvPr>
            <p:ph type="dt" sz="half" idx="10"/>
          </p:nvPr>
        </p:nvSpPr>
        <p:spPr/>
        <p:txBody>
          <a:bodyPr/>
          <a:lstStyle/>
          <a:p>
            <a:fld id="{371D3264-88F3-004E-829E-80600B811483}" type="datetime1">
              <a:rPr lang="en-GB" smtClean="0"/>
              <a:t>21/01/2019</a:t>
            </a:fld>
            <a:endParaRPr lang="en-US"/>
          </a:p>
        </p:txBody>
      </p:sp>
      <p:sp>
        <p:nvSpPr>
          <p:cNvPr id="6" name="Footer Placeholder 5"/>
          <p:cNvSpPr>
            <a:spLocks noGrp="1"/>
          </p:cNvSpPr>
          <p:nvPr>
            <p:ph type="ftr" sz="quarter" idx="11"/>
          </p:nvPr>
        </p:nvSpPr>
        <p:spPr/>
        <p:txBody>
          <a:bodyPr/>
          <a:lstStyle/>
          <a:p>
            <a:r>
              <a:rPr lang="en-US"/>
              <a:t>Advanced Data Mining</a:t>
            </a:r>
            <a:endParaRPr lang="en-US" dirty="0"/>
          </a:p>
        </p:txBody>
      </p:sp>
      <p:sp>
        <p:nvSpPr>
          <p:cNvPr id="7" name="Slide Number Placeholder 6"/>
          <p:cNvSpPr>
            <a:spLocks noGrp="1"/>
          </p:cNvSpPr>
          <p:nvPr>
            <p:ph type="sldNum" sz="quarter" idx="12"/>
          </p:nvPr>
        </p:nvSpPr>
        <p:spPr/>
        <p:txBody>
          <a:bodyPr/>
          <a:lstStyle/>
          <a:p>
            <a:fld id="{DD7D2821-7554-5B44-BF60-F8D166F48DA0}" type="slidenum">
              <a:rPr lang="en-US" smtClean="0"/>
              <a:pPr/>
              <a:t>‹#›</a:t>
            </a:fld>
            <a:endParaRPr lang="en-US"/>
          </a:p>
        </p:txBody>
      </p:sp>
    </p:spTree>
    <p:extLst>
      <p:ext uri="{BB962C8B-B14F-4D97-AF65-F5344CB8AC3E}">
        <p14:creationId xmlns:p14="http://schemas.microsoft.com/office/powerpoint/2010/main" val="2250374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6" Type="http://schemas.openxmlformats.org/officeDocument/2006/relationships/image" Target="../media/image1.png"/><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7" name="Rectangle 2"/>
          <p:cNvSpPr>
            <a:spLocks noGrp="1" noChangeArrowheads="1"/>
          </p:cNvSpPr>
          <p:nvPr>
            <p:ph type="title"/>
          </p:nvPr>
        </p:nvSpPr>
        <p:spPr bwMode="auto">
          <a:xfrm>
            <a:off x="390525" y="333375"/>
            <a:ext cx="6911975" cy="56197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en-GB" noProof="0"/>
              <a:t>Slide Title</a:t>
            </a:r>
          </a:p>
        </p:txBody>
      </p:sp>
      <p:sp>
        <p:nvSpPr>
          <p:cNvPr id="1028" name="Rectangle 3"/>
          <p:cNvSpPr>
            <a:spLocks noGrp="1" noChangeArrowheads="1"/>
          </p:cNvSpPr>
          <p:nvPr>
            <p:ph type="body" idx="1"/>
          </p:nvPr>
        </p:nvSpPr>
        <p:spPr bwMode="auto">
          <a:xfrm>
            <a:off x="392113" y="1198563"/>
            <a:ext cx="8356600" cy="489426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GB" noProof="0"/>
              <a:t>1st level</a:t>
            </a:r>
          </a:p>
          <a:p>
            <a:pPr lvl="1"/>
            <a:r>
              <a:rPr lang="en-GB" noProof="0"/>
              <a:t>2nd level</a:t>
            </a:r>
          </a:p>
          <a:p>
            <a:pPr lvl="2"/>
            <a:r>
              <a:rPr lang="en-GB" noProof="0"/>
              <a:t>3rd level</a:t>
            </a:r>
          </a:p>
          <a:p>
            <a:pPr lvl="3"/>
            <a:r>
              <a:rPr lang="en-GB" noProof="0"/>
              <a:t>4th level</a:t>
            </a:r>
          </a:p>
          <a:p>
            <a:pPr lvl="4"/>
            <a:r>
              <a:rPr lang="en-GB" noProof="0"/>
              <a:t>5th level</a:t>
            </a:r>
          </a:p>
        </p:txBody>
      </p:sp>
      <p:pic>
        <p:nvPicPr>
          <p:cNvPr id="4" name="Picture 3" descr="logo.png"/>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7505129" y="333375"/>
            <a:ext cx="1243584" cy="749808"/>
          </a:xfrm>
          <a:prstGeom prst="rect">
            <a:avLst/>
          </a:prstGeom>
        </p:spPr>
      </p:pic>
      <p:sp>
        <p:nvSpPr>
          <p:cNvPr id="7" name="Date Placeholder 6"/>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b="1">
                <a:solidFill>
                  <a:schemeClr val="bg1"/>
                </a:solidFill>
              </a:defRPr>
            </a:lvl1pPr>
          </a:lstStyle>
          <a:p>
            <a:fld id="{A1D23D70-9544-7846-98EE-427FA005AC59}" type="datetime1">
              <a:rPr lang="en-GB" noProof="0" smtClean="0"/>
              <a:t>21/01/2019</a:t>
            </a:fld>
            <a:endParaRPr lang="en-GB" noProof="0"/>
          </a:p>
        </p:txBody>
      </p:sp>
      <p:sp>
        <p:nvSpPr>
          <p:cNvPr id="8" name="Footer Placeholder 7"/>
          <p:cNvSpPr>
            <a:spLocks noGrp="1"/>
          </p:cNvSpPr>
          <p:nvPr>
            <p:ph type="ftr" sz="quarter" idx="3"/>
          </p:nvPr>
        </p:nvSpPr>
        <p:spPr>
          <a:xfrm>
            <a:off x="2797071" y="6356350"/>
            <a:ext cx="3581965" cy="365125"/>
          </a:xfrm>
          <a:prstGeom prst="rect">
            <a:avLst/>
          </a:prstGeom>
        </p:spPr>
        <p:txBody>
          <a:bodyPr vert="horz" lIns="91440" tIns="45720" rIns="91440" bIns="45720" rtlCol="0" anchor="ctr"/>
          <a:lstStyle>
            <a:lvl1pPr algn="ctr">
              <a:defRPr sz="1200" b="1">
                <a:solidFill>
                  <a:schemeClr val="bg1"/>
                </a:solidFill>
              </a:defRPr>
            </a:lvl1pPr>
          </a:lstStyle>
          <a:p>
            <a:r>
              <a:rPr lang="en-GB" noProof="0"/>
              <a:t>Advanced Data Mining</a:t>
            </a:r>
          </a:p>
        </p:txBody>
      </p:sp>
      <p:sp>
        <p:nvSpPr>
          <p:cNvPr id="10" name="Slide Number Placeholder 9"/>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b="1">
                <a:solidFill>
                  <a:schemeClr val="bg1"/>
                </a:solidFill>
              </a:defRPr>
            </a:lvl1pPr>
          </a:lstStyle>
          <a:p>
            <a:fld id="{DD7D2821-7554-5B44-BF60-F8D166F48DA0}" type="slidenum">
              <a:rPr lang="en-GB" noProof="0" smtClean="0"/>
              <a:pPr/>
              <a:t>‹#›</a:t>
            </a:fld>
            <a:endParaRPr lang="en-GB" noProof="0"/>
          </a:p>
        </p:txBody>
      </p:sp>
    </p:spTree>
    <p:extLst>
      <p:ext uri="{BB962C8B-B14F-4D97-AF65-F5344CB8AC3E}">
        <p14:creationId xmlns:p14="http://schemas.microsoft.com/office/powerpoint/2010/main" val="2366227996"/>
      </p:ext>
    </p:extLst>
  </p:cSld>
  <p:clrMap bg1="lt1" tx1="dk1" bg2="lt2" tx2="dk2" accent1="accent1" accent2="accent2" accent3="accent3" accent4="accent4" accent5="accent5" accent6="accent6" hlink="hlink" folHlink="folHlink"/>
  <p:sldLayoutIdLst>
    <p:sldLayoutId id="2147483676"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4" r:id="rId10"/>
    <p:sldLayoutId id="2147483675" r:id="rId11"/>
    <p:sldLayoutId id="2147483672" r:id="rId12"/>
    <p:sldLayoutId id="2147483677" r:id="rId13"/>
  </p:sldLayoutIdLst>
  <p:hf hdr="0"/>
  <p:txStyles>
    <p:titleStyle>
      <a:lvl1pPr algn="l" rtl="0" eaLnBrk="1" fontAlgn="base" hangingPunct="1">
        <a:spcBef>
          <a:spcPct val="0"/>
        </a:spcBef>
        <a:spcAft>
          <a:spcPct val="0"/>
        </a:spcAft>
        <a:defRPr sz="2400" b="1">
          <a:solidFill>
            <a:schemeClr val="bg1"/>
          </a:solidFill>
          <a:latin typeface="+mj-lt"/>
          <a:ea typeface="+mj-ea"/>
          <a:cs typeface="+mj-cs"/>
        </a:defRPr>
      </a:lvl1pPr>
      <a:lvl2pPr algn="l" rtl="0" eaLnBrk="1" fontAlgn="base" hangingPunct="1">
        <a:spcBef>
          <a:spcPct val="0"/>
        </a:spcBef>
        <a:spcAft>
          <a:spcPct val="0"/>
        </a:spcAft>
        <a:defRPr sz="2400" b="1">
          <a:solidFill>
            <a:schemeClr val="tx2"/>
          </a:solidFill>
          <a:latin typeface="Arial" charset="0"/>
        </a:defRPr>
      </a:lvl2pPr>
      <a:lvl3pPr algn="l" rtl="0" eaLnBrk="1" fontAlgn="base" hangingPunct="1">
        <a:spcBef>
          <a:spcPct val="0"/>
        </a:spcBef>
        <a:spcAft>
          <a:spcPct val="0"/>
        </a:spcAft>
        <a:defRPr sz="2400" b="1">
          <a:solidFill>
            <a:schemeClr val="tx2"/>
          </a:solidFill>
          <a:latin typeface="Arial" charset="0"/>
        </a:defRPr>
      </a:lvl3pPr>
      <a:lvl4pPr algn="l" rtl="0" eaLnBrk="1" fontAlgn="base" hangingPunct="1">
        <a:spcBef>
          <a:spcPct val="0"/>
        </a:spcBef>
        <a:spcAft>
          <a:spcPct val="0"/>
        </a:spcAft>
        <a:defRPr sz="2400" b="1">
          <a:solidFill>
            <a:schemeClr val="tx2"/>
          </a:solidFill>
          <a:latin typeface="Arial" charset="0"/>
        </a:defRPr>
      </a:lvl4pPr>
      <a:lvl5pPr algn="l" rtl="0" eaLnBrk="1" fontAlgn="base" hangingPunct="1">
        <a:spcBef>
          <a:spcPct val="0"/>
        </a:spcBef>
        <a:spcAft>
          <a:spcPct val="0"/>
        </a:spcAft>
        <a:defRPr sz="2400" b="1">
          <a:solidFill>
            <a:schemeClr val="tx2"/>
          </a:solidFill>
          <a:latin typeface="Arial" charset="0"/>
        </a:defRPr>
      </a:lvl5pPr>
      <a:lvl6pPr marL="457200" algn="l" rtl="0" eaLnBrk="1" fontAlgn="base" hangingPunct="1">
        <a:spcBef>
          <a:spcPct val="0"/>
        </a:spcBef>
        <a:spcAft>
          <a:spcPct val="0"/>
        </a:spcAft>
        <a:defRPr sz="2400" b="1">
          <a:solidFill>
            <a:schemeClr val="tx2"/>
          </a:solidFill>
          <a:latin typeface="Arial" charset="0"/>
        </a:defRPr>
      </a:lvl6pPr>
      <a:lvl7pPr marL="914400" algn="l" rtl="0" eaLnBrk="1" fontAlgn="base" hangingPunct="1">
        <a:spcBef>
          <a:spcPct val="0"/>
        </a:spcBef>
        <a:spcAft>
          <a:spcPct val="0"/>
        </a:spcAft>
        <a:defRPr sz="2400" b="1">
          <a:solidFill>
            <a:schemeClr val="tx2"/>
          </a:solidFill>
          <a:latin typeface="Arial" charset="0"/>
        </a:defRPr>
      </a:lvl7pPr>
      <a:lvl8pPr marL="1371600" algn="l" rtl="0" eaLnBrk="1" fontAlgn="base" hangingPunct="1">
        <a:spcBef>
          <a:spcPct val="0"/>
        </a:spcBef>
        <a:spcAft>
          <a:spcPct val="0"/>
        </a:spcAft>
        <a:defRPr sz="2400" b="1">
          <a:solidFill>
            <a:schemeClr val="tx2"/>
          </a:solidFill>
          <a:latin typeface="Arial" charset="0"/>
        </a:defRPr>
      </a:lvl8pPr>
      <a:lvl9pPr marL="1828800" algn="l" rtl="0" eaLnBrk="1" fontAlgn="base" hangingPunct="1">
        <a:spcBef>
          <a:spcPct val="0"/>
        </a:spcBef>
        <a:spcAft>
          <a:spcPct val="0"/>
        </a:spcAft>
        <a:defRPr sz="2400" b="1">
          <a:solidFill>
            <a:schemeClr val="tx2"/>
          </a:solidFill>
          <a:latin typeface="Arial" charset="0"/>
        </a:defRPr>
      </a:lvl9pPr>
    </p:titleStyle>
    <p:bodyStyle>
      <a:lvl1pPr marL="314325" indent="-314325" algn="l" rtl="0" eaLnBrk="1" fontAlgn="base" hangingPunct="1">
        <a:spcBef>
          <a:spcPct val="20000"/>
        </a:spcBef>
        <a:spcAft>
          <a:spcPct val="0"/>
        </a:spcAft>
        <a:buClrTx/>
        <a:buFont typeface="Wingdings" charset="2"/>
        <a:buChar char="§"/>
        <a:defRPr sz="2000" baseline="0">
          <a:solidFill>
            <a:schemeClr val="bg1"/>
          </a:solidFill>
          <a:latin typeface="+mn-lt"/>
          <a:ea typeface="+mn-ea"/>
          <a:cs typeface="+mn-cs"/>
        </a:defRPr>
      </a:lvl1pPr>
      <a:lvl2pPr marL="790575" indent="-314325" algn="l" rtl="0" eaLnBrk="1" fontAlgn="base" hangingPunct="1">
        <a:spcBef>
          <a:spcPct val="20000"/>
        </a:spcBef>
        <a:spcAft>
          <a:spcPct val="0"/>
        </a:spcAft>
        <a:buClrTx/>
        <a:buFont typeface="Wingdings" charset="2"/>
        <a:buChar char="§"/>
        <a:defRPr>
          <a:solidFill>
            <a:schemeClr val="bg1"/>
          </a:solidFill>
          <a:latin typeface="+mn-lt"/>
        </a:defRPr>
      </a:lvl2pPr>
      <a:lvl3pPr marL="1209675" indent="-276225" algn="l" rtl="0" eaLnBrk="1" fontAlgn="base" hangingPunct="1">
        <a:spcBef>
          <a:spcPct val="20000"/>
        </a:spcBef>
        <a:spcAft>
          <a:spcPct val="0"/>
        </a:spcAft>
        <a:buClrTx/>
        <a:buFont typeface="Wingdings" charset="2"/>
        <a:buChar char="§"/>
        <a:defRPr sz="1600">
          <a:solidFill>
            <a:schemeClr val="bg1"/>
          </a:solidFill>
          <a:latin typeface="+mn-lt"/>
        </a:defRPr>
      </a:lvl3pPr>
      <a:lvl4pPr marL="1657350" indent="-276225" algn="l" rtl="0" eaLnBrk="1" fontAlgn="base" hangingPunct="1">
        <a:spcBef>
          <a:spcPct val="20000"/>
        </a:spcBef>
        <a:spcAft>
          <a:spcPct val="0"/>
        </a:spcAft>
        <a:buClrTx/>
        <a:buFont typeface="Wingdings" charset="2"/>
        <a:buChar char="§"/>
        <a:defRPr sz="1600" baseline="0">
          <a:solidFill>
            <a:schemeClr val="bg1"/>
          </a:solidFill>
          <a:latin typeface="+mn-lt"/>
        </a:defRPr>
      </a:lvl4pPr>
      <a:lvl5pPr marL="2095500" indent="-276225" algn="l" rtl="0" eaLnBrk="1" fontAlgn="base" hangingPunct="1">
        <a:spcBef>
          <a:spcPct val="20000"/>
        </a:spcBef>
        <a:spcAft>
          <a:spcPct val="0"/>
        </a:spcAft>
        <a:buClrTx/>
        <a:buFont typeface="Wingdings" charset="2"/>
        <a:buChar char="§"/>
        <a:defRPr sz="1600" baseline="0">
          <a:solidFill>
            <a:schemeClr val="bg1"/>
          </a:solidFill>
          <a:latin typeface="+mn-lt"/>
        </a:defRPr>
      </a:lvl5pPr>
      <a:lvl6pPr marL="2514600" indent="-228600" algn="l" rtl="0" eaLnBrk="1" fontAlgn="base" hangingPunct="1">
        <a:spcBef>
          <a:spcPct val="20000"/>
        </a:spcBef>
        <a:spcAft>
          <a:spcPct val="0"/>
        </a:spcAft>
        <a:buSzPct val="60000"/>
        <a:buBlip>
          <a:blip r:embed="rId16"/>
        </a:buBlip>
        <a:defRPr sz="1400">
          <a:solidFill>
            <a:schemeClr val="tx1"/>
          </a:solidFill>
          <a:latin typeface="+mn-lt"/>
        </a:defRPr>
      </a:lvl6pPr>
      <a:lvl7pPr marL="2971800" indent="-228600" algn="l" rtl="0" eaLnBrk="1" fontAlgn="base" hangingPunct="1">
        <a:spcBef>
          <a:spcPct val="20000"/>
        </a:spcBef>
        <a:spcAft>
          <a:spcPct val="0"/>
        </a:spcAft>
        <a:buSzPct val="60000"/>
        <a:buBlip>
          <a:blip r:embed="rId16"/>
        </a:buBlip>
        <a:defRPr sz="1400">
          <a:solidFill>
            <a:schemeClr val="tx1"/>
          </a:solidFill>
          <a:latin typeface="+mn-lt"/>
        </a:defRPr>
      </a:lvl7pPr>
      <a:lvl8pPr marL="3429000" indent="-228600" algn="l" rtl="0" eaLnBrk="1" fontAlgn="base" hangingPunct="1">
        <a:spcBef>
          <a:spcPct val="20000"/>
        </a:spcBef>
        <a:spcAft>
          <a:spcPct val="0"/>
        </a:spcAft>
        <a:buSzPct val="60000"/>
        <a:buBlip>
          <a:blip r:embed="rId16"/>
        </a:buBlip>
        <a:defRPr sz="1400">
          <a:solidFill>
            <a:schemeClr val="tx1"/>
          </a:solidFill>
          <a:latin typeface="+mn-lt"/>
        </a:defRPr>
      </a:lvl8pPr>
      <a:lvl9pPr marL="3886200" indent="-228600" algn="l" rtl="0" eaLnBrk="1" fontAlgn="base" hangingPunct="1">
        <a:spcBef>
          <a:spcPct val="20000"/>
        </a:spcBef>
        <a:spcAft>
          <a:spcPct val="0"/>
        </a:spcAft>
        <a:buSzPct val="60000"/>
        <a:buBlip>
          <a:blip r:embed="rId16"/>
        </a:buBlip>
        <a:defRPr sz="14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D486005-506A-2648-B6A1-F52E38565D38}"/>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FD1141-5705-3E40-AF77-15B37A427E2F}"/>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45C3BF-A3F9-FB4D-99B3-CA7BD71F20A8}"/>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1D23D70-9544-7846-98EE-427FA005AC59}" type="datetime1">
              <a:rPr lang="en-GB" noProof="0" smtClean="0"/>
              <a:t>21/01/2019</a:t>
            </a:fld>
            <a:endParaRPr lang="en-GB" noProof="0"/>
          </a:p>
        </p:txBody>
      </p:sp>
      <p:sp>
        <p:nvSpPr>
          <p:cNvPr id="5" name="Footer Placeholder 4">
            <a:extLst>
              <a:ext uri="{FF2B5EF4-FFF2-40B4-BE49-F238E27FC236}">
                <a16:creationId xmlns:a16="http://schemas.microsoft.com/office/drawing/2014/main" id="{93C8E78B-0510-CB4A-9EFE-1E604D572C89}"/>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GB" noProof="0"/>
              <a:t>Advanced Data Mining</a:t>
            </a:r>
          </a:p>
        </p:txBody>
      </p:sp>
      <p:sp>
        <p:nvSpPr>
          <p:cNvPr id="6" name="Slide Number Placeholder 5">
            <a:extLst>
              <a:ext uri="{FF2B5EF4-FFF2-40B4-BE49-F238E27FC236}">
                <a16:creationId xmlns:a16="http://schemas.microsoft.com/office/drawing/2014/main" id="{0041539E-FA61-7848-B4DC-2D8026E89F29}"/>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D7D2821-7554-5B44-BF60-F8D166F48DA0}" type="slidenum">
              <a:rPr lang="en-GB" noProof="0" smtClean="0"/>
              <a:pPr/>
              <a:t>‹#›</a:t>
            </a:fld>
            <a:endParaRPr lang="en-GB" noProof="0"/>
          </a:p>
        </p:txBody>
      </p:sp>
      <p:pic>
        <p:nvPicPr>
          <p:cNvPr id="7" name="Picture 6" descr="logo.png">
            <a:extLst>
              <a:ext uri="{FF2B5EF4-FFF2-40B4-BE49-F238E27FC236}">
                <a16:creationId xmlns:a16="http://schemas.microsoft.com/office/drawing/2014/main" id="{3ED1CFF4-2566-5B4B-8E96-BE29CB2EC4F3}"/>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7505129" y="333375"/>
            <a:ext cx="1243584" cy="749808"/>
          </a:xfrm>
          <a:prstGeom prst="rect">
            <a:avLst/>
          </a:prstGeom>
        </p:spPr>
      </p:pic>
    </p:spTree>
    <p:extLst>
      <p:ext uri="{BB962C8B-B14F-4D97-AF65-F5344CB8AC3E}">
        <p14:creationId xmlns:p14="http://schemas.microsoft.com/office/powerpoint/2010/main" val="409500804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7.xml"/><Relationship Id="rId5" Type="http://schemas.openxmlformats.org/officeDocument/2006/relationships/image" Target="../media/image11.tiff"/><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a:t>Advanced Data Mining</a:t>
            </a:r>
          </a:p>
        </p:txBody>
      </p:sp>
      <p:sp>
        <p:nvSpPr>
          <p:cNvPr id="5" name="Text Placeholder 4"/>
          <p:cNvSpPr>
            <a:spLocks noGrp="1"/>
          </p:cNvSpPr>
          <p:nvPr>
            <p:ph type="body" idx="1"/>
          </p:nvPr>
        </p:nvSpPr>
        <p:spPr/>
        <p:txBody>
          <a:bodyPr>
            <a:normAutofit/>
          </a:bodyPr>
          <a:lstStyle/>
          <a:p>
            <a:endParaRPr lang="en-GB" dirty="0"/>
          </a:p>
          <a:p>
            <a:pPr algn="r"/>
            <a:r>
              <a:rPr lang="en-GB" dirty="0"/>
              <a:t>Introduction to Data Mining</a:t>
            </a:r>
          </a:p>
        </p:txBody>
      </p:sp>
    </p:spTree>
    <p:extLst>
      <p:ext uri="{BB962C8B-B14F-4D97-AF65-F5344CB8AC3E}">
        <p14:creationId xmlns:p14="http://schemas.microsoft.com/office/powerpoint/2010/main" val="17970277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a:t>
            </a:r>
          </a:p>
        </p:txBody>
      </p:sp>
      <p:sp>
        <p:nvSpPr>
          <p:cNvPr id="4" name="Date Placeholder 3"/>
          <p:cNvSpPr>
            <a:spLocks noGrp="1"/>
          </p:cNvSpPr>
          <p:nvPr>
            <p:ph type="dt" sz="half" idx="10"/>
          </p:nvPr>
        </p:nvSpPr>
        <p:spPr/>
        <p:txBody>
          <a:bodyPr/>
          <a:lstStyle/>
          <a:p>
            <a:fld id="{F3DDFCAE-9C62-664E-8FC2-91D31E916DCF}" type="datetime1">
              <a:rPr lang="en-GB" smtClean="0"/>
              <a:t>21/01/2019</a:t>
            </a:fld>
            <a:endParaRPr lang="en-US"/>
          </a:p>
        </p:txBody>
      </p:sp>
      <p:sp>
        <p:nvSpPr>
          <p:cNvPr id="5" name="Footer Placeholder 4"/>
          <p:cNvSpPr>
            <a:spLocks noGrp="1"/>
          </p:cNvSpPr>
          <p:nvPr>
            <p:ph type="ftr" sz="quarter" idx="11"/>
          </p:nvPr>
        </p:nvSpPr>
        <p:spPr/>
        <p:txBody>
          <a:bodyPr/>
          <a:lstStyle/>
          <a:p>
            <a:r>
              <a:rPr lang="en-US"/>
              <a:t>Data Application Development</a:t>
            </a:r>
            <a:endParaRPr lang="en-US" dirty="0"/>
          </a:p>
        </p:txBody>
      </p:sp>
      <p:sp>
        <p:nvSpPr>
          <p:cNvPr id="6" name="Slide Number Placeholder 5"/>
          <p:cNvSpPr>
            <a:spLocks noGrp="1"/>
          </p:cNvSpPr>
          <p:nvPr>
            <p:ph type="sldNum" sz="quarter" idx="12"/>
          </p:nvPr>
        </p:nvSpPr>
        <p:spPr/>
        <p:txBody>
          <a:bodyPr/>
          <a:lstStyle/>
          <a:p>
            <a:fld id="{DD7D2821-7554-5B44-BF60-F8D166F48DA0}" type="slidenum">
              <a:rPr lang="en-US" smtClean="0"/>
              <a:pPr/>
              <a:t>10</a:t>
            </a:fld>
            <a:endParaRPr lang="en-US"/>
          </a:p>
        </p:txBody>
      </p:sp>
      <p:pic>
        <p:nvPicPr>
          <p:cNvPr id="8" name="Picture 7"/>
          <p:cNvPicPr>
            <a:picLocks noChangeAspect="1"/>
          </p:cNvPicPr>
          <p:nvPr/>
        </p:nvPicPr>
        <p:blipFill>
          <a:blip r:embed="rId2"/>
          <a:stretch>
            <a:fillRect/>
          </a:stretch>
        </p:blipFill>
        <p:spPr>
          <a:xfrm>
            <a:off x="749095" y="1381024"/>
            <a:ext cx="1098752" cy="1098752"/>
          </a:xfrm>
          <a:prstGeom prst="rect">
            <a:avLst/>
          </a:prstGeom>
        </p:spPr>
      </p:pic>
      <p:cxnSp>
        <p:nvCxnSpPr>
          <p:cNvPr id="10" name="Straight Arrow Connector 9"/>
          <p:cNvCxnSpPr/>
          <p:nvPr/>
        </p:nvCxnSpPr>
        <p:spPr>
          <a:xfrm>
            <a:off x="1701800" y="1930400"/>
            <a:ext cx="2886253" cy="0"/>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4626358" y="1473200"/>
            <a:ext cx="1926842" cy="9144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Some programming language</a:t>
            </a:r>
          </a:p>
        </p:txBody>
      </p:sp>
      <p:sp>
        <p:nvSpPr>
          <p:cNvPr id="16" name="TextBox 15"/>
          <p:cNvSpPr txBox="1"/>
          <p:nvPr/>
        </p:nvSpPr>
        <p:spPr>
          <a:xfrm>
            <a:off x="2535240" y="1473200"/>
            <a:ext cx="998350" cy="369332"/>
          </a:xfrm>
          <a:prstGeom prst="rect">
            <a:avLst/>
          </a:prstGeom>
          <a:noFill/>
        </p:spPr>
        <p:txBody>
          <a:bodyPr wrap="none" rtlCol="0">
            <a:spAutoFit/>
          </a:bodyPr>
          <a:lstStyle/>
          <a:p>
            <a:r>
              <a:rPr lang="en-US" dirty="0"/>
              <a:t>REST API</a:t>
            </a:r>
          </a:p>
        </p:txBody>
      </p:sp>
      <p:cxnSp>
        <p:nvCxnSpPr>
          <p:cNvPr id="17" name="Straight Arrow Connector 16"/>
          <p:cNvCxnSpPr>
            <a:stCxn id="15" idx="0"/>
            <a:endCxn id="15" idx="3"/>
          </p:cNvCxnSpPr>
          <p:nvPr/>
        </p:nvCxnSpPr>
        <p:spPr>
          <a:xfrm rot="16200000" flipH="1">
            <a:off x="5842889" y="1220090"/>
            <a:ext cx="457200" cy="963421"/>
          </a:xfrm>
          <a:prstGeom prst="curvedConnector4">
            <a:avLst>
              <a:gd name="adj1" fmla="val -183335"/>
              <a:gd name="adj2" fmla="val 169866"/>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3" name="Magnetic Disk 22"/>
          <p:cNvSpPr/>
          <p:nvPr/>
        </p:nvSpPr>
        <p:spPr>
          <a:xfrm>
            <a:off x="6561905" y="3241110"/>
            <a:ext cx="2156108" cy="1085343"/>
          </a:xfrm>
          <a:prstGeom prst="flowChartMagneticDisk">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Some DB Engine</a:t>
            </a:r>
          </a:p>
        </p:txBody>
      </p:sp>
      <p:cxnSp>
        <p:nvCxnSpPr>
          <p:cNvPr id="24" name="Straight Arrow Connector 23"/>
          <p:cNvCxnSpPr>
            <a:stCxn id="15" idx="2"/>
            <a:endCxn id="23" idx="1"/>
          </p:cNvCxnSpPr>
          <p:nvPr/>
        </p:nvCxnSpPr>
        <p:spPr>
          <a:xfrm>
            <a:off x="5589779" y="2387600"/>
            <a:ext cx="2050180" cy="853510"/>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232865" y="2832522"/>
            <a:ext cx="3190875" cy="1857274"/>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Some programming language</a:t>
            </a:r>
          </a:p>
          <a:p>
            <a:pPr algn="ctr"/>
            <a:endParaRPr lang="en-US" dirty="0"/>
          </a:p>
          <a:p>
            <a:pPr algn="ctr"/>
            <a:endParaRPr lang="en-US" dirty="0"/>
          </a:p>
          <a:p>
            <a:pPr algn="ctr"/>
            <a:endParaRPr lang="en-US" dirty="0"/>
          </a:p>
          <a:p>
            <a:pPr algn="ctr"/>
            <a:endParaRPr lang="en-US" dirty="0"/>
          </a:p>
        </p:txBody>
      </p:sp>
      <p:sp>
        <p:nvSpPr>
          <p:cNvPr id="29" name="Rectangle 28"/>
          <p:cNvSpPr/>
          <p:nvPr/>
        </p:nvSpPr>
        <p:spPr>
          <a:xfrm>
            <a:off x="361452" y="3699297"/>
            <a:ext cx="2933700" cy="9144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Some text </a:t>
            </a:r>
            <a:r>
              <a:rPr lang="en-US"/>
              <a:t>analytics library</a:t>
            </a:r>
            <a:endParaRPr lang="en-US" dirty="0"/>
          </a:p>
        </p:txBody>
      </p:sp>
      <p:pic>
        <p:nvPicPr>
          <p:cNvPr id="30" name="Picture 29"/>
          <p:cNvPicPr>
            <a:picLocks noChangeAspect="1"/>
          </p:cNvPicPr>
          <p:nvPr/>
        </p:nvPicPr>
        <p:blipFill>
          <a:blip r:embed="rId3"/>
          <a:stretch>
            <a:fillRect/>
          </a:stretch>
        </p:blipFill>
        <p:spPr>
          <a:xfrm>
            <a:off x="2756237" y="5249855"/>
            <a:ext cx="668862" cy="668862"/>
          </a:xfrm>
          <a:prstGeom prst="rect">
            <a:avLst/>
          </a:prstGeom>
        </p:spPr>
      </p:pic>
      <p:pic>
        <p:nvPicPr>
          <p:cNvPr id="32" name="Picture 31"/>
          <p:cNvPicPr>
            <a:picLocks noChangeAspect="1"/>
          </p:cNvPicPr>
          <p:nvPr/>
        </p:nvPicPr>
        <p:blipFill rotWithShape="1">
          <a:blip r:embed="rId4">
            <a:extLst>
              <a:ext uri="{28A0092B-C50C-407E-A947-70E740481C1C}">
                <a14:useLocalDpi xmlns:a14="http://schemas.microsoft.com/office/drawing/2010/main" val="0"/>
              </a:ext>
            </a:extLst>
          </a:blip>
          <a:srcRect t="17796" r="6172" b="13841"/>
          <a:stretch/>
        </p:blipFill>
        <p:spPr>
          <a:xfrm>
            <a:off x="4591667" y="4944961"/>
            <a:ext cx="3369048" cy="1278650"/>
          </a:xfrm>
          <a:prstGeom prst="rect">
            <a:avLst/>
          </a:prstGeom>
        </p:spPr>
      </p:pic>
      <p:cxnSp>
        <p:nvCxnSpPr>
          <p:cNvPr id="36" name="Straight Arrow Connector 35"/>
          <p:cNvCxnSpPr>
            <a:stCxn id="28" idx="3"/>
            <a:endCxn id="23" idx="2"/>
          </p:cNvCxnSpPr>
          <p:nvPr/>
        </p:nvCxnSpPr>
        <p:spPr>
          <a:xfrm>
            <a:off x="3423740" y="3761159"/>
            <a:ext cx="3138165" cy="22623"/>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3872511" y="3437571"/>
            <a:ext cx="2160193" cy="369332"/>
          </a:xfrm>
          <a:prstGeom prst="rect">
            <a:avLst/>
          </a:prstGeom>
          <a:noFill/>
        </p:spPr>
        <p:txBody>
          <a:bodyPr wrap="square" rtlCol="0">
            <a:spAutoFit/>
          </a:bodyPr>
          <a:lstStyle/>
          <a:p>
            <a:pPr algn="ctr"/>
            <a:r>
              <a:rPr lang="en-US" dirty="0"/>
              <a:t>Some connection</a:t>
            </a:r>
          </a:p>
        </p:txBody>
      </p:sp>
      <p:cxnSp>
        <p:nvCxnSpPr>
          <p:cNvPr id="42" name="Straight Arrow Connector 41"/>
          <p:cNvCxnSpPr>
            <a:stCxn id="28" idx="2"/>
            <a:endCxn id="30" idx="1"/>
          </p:cNvCxnSpPr>
          <p:nvPr/>
        </p:nvCxnSpPr>
        <p:spPr>
          <a:xfrm rot="16200000" flipH="1">
            <a:off x="1845025" y="4673074"/>
            <a:ext cx="894490" cy="927934"/>
          </a:xfrm>
          <a:prstGeom prst="bentConnector2">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30" idx="3"/>
          </p:cNvCxnSpPr>
          <p:nvPr/>
        </p:nvCxnSpPr>
        <p:spPr>
          <a:xfrm>
            <a:off x="3425099" y="5584286"/>
            <a:ext cx="1201259" cy="1"/>
          </a:xfrm>
          <a:prstGeom prst="straightConnector1">
            <a:avLst/>
          </a:prstGeom>
          <a:ln w="57150">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5"/>
          <a:stretch>
            <a:fillRect/>
          </a:stretch>
        </p:blipFill>
        <p:spPr>
          <a:xfrm>
            <a:off x="2175095" y="5932028"/>
            <a:ext cx="1498857" cy="310109"/>
          </a:xfrm>
          <a:prstGeom prst="rect">
            <a:avLst/>
          </a:prstGeom>
        </p:spPr>
      </p:pic>
    </p:spTree>
    <p:extLst>
      <p:ext uri="{BB962C8B-B14F-4D97-AF65-F5344CB8AC3E}">
        <p14:creationId xmlns:p14="http://schemas.microsoft.com/office/powerpoint/2010/main" val="527788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par>
                                <p:cTn id="13" presetID="10"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childTnLst>
                    </p:cTn>
                  </p:par>
                  <p:par>
                    <p:cTn id="32" fill="hold">
                      <p:stCondLst>
                        <p:cond delay="indefinite"/>
                      </p:stCondLst>
                      <p:childTnLst>
                        <p:par>
                          <p:cTn id="33" fill="hold">
                            <p:stCondLst>
                              <p:cond delay="0"/>
                            </p:stCondLst>
                            <p:childTnLst>
                              <p:par>
                                <p:cTn id="34" presetID="26" presetClass="emph" presetSubtype="0" fill="hold" nodeType="clickEffect">
                                  <p:stCondLst>
                                    <p:cond delay="0"/>
                                  </p:stCondLst>
                                  <p:childTnLst>
                                    <p:animEffect transition="out" filter="fade">
                                      <p:cBhvr>
                                        <p:cTn id="35" dur="500" tmFilter="0, 0; .2, .5; .8, .5; 1, 0"/>
                                        <p:tgtEl>
                                          <p:spTgt spid="8"/>
                                        </p:tgtEl>
                                      </p:cBhvr>
                                    </p:animEffect>
                                    <p:animScale>
                                      <p:cBhvr>
                                        <p:cTn id="36" dur="250" autoRev="1" fill="hold"/>
                                        <p:tgtEl>
                                          <p:spTgt spid="8"/>
                                        </p:tgtEl>
                                      </p:cBhvr>
                                      <p:by x="105000" y="105000"/>
                                    </p:animScale>
                                  </p:childTnLst>
                                </p:cTn>
                              </p:par>
                              <p:par>
                                <p:cTn id="37" presetID="26" presetClass="emph" presetSubtype="0" fill="hold" nodeType="withEffect">
                                  <p:stCondLst>
                                    <p:cond delay="0"/>
                                  </p:stCondLst>
                                  <p:childTnLst>
                                    <p:animEffect transition="out" filter="fade">
                                      <p:cBhvr>
                                        <p:cTn id="38" dur="500" tmFilter="0, 0; .2, .5; .8, .5; 1, 0"/>
                                        <p:tgtEl>
                                          <p:spTgt spid="10"/>
                                        </p:tgtEl>
                                      </p:cBhvr>
                                    </p:animEffect>
                                    <p:animScale>
                                      <p:cBhvr>
                                        <p:cTn id="39" dur="250" autoRev="1" fill="hold"/>
                                        <p:tgtEl>
                                          <p:spTgt spid="10"/>
                                        </p:tgtEl>
                                      </p:cBhvr>
                                      <p:by x="105000" y="105000"/>
                                    </p:animScale>
                                  </p:childTnLst>
                                </p:cTn>
                              </p:par>
                              <p:par>
                                <p:cTn id="40" presetID="26" presetClass="emph" presetSubtype="0" fill="hold" grpId="1" nodeType="withEffect">
                                  <p:stCondLst>
                                    <p:cond delay="0"/>
                                  </p:stCondLst>
                                  <p:childTnLst>
                                    <p:animEffect transition="out" filter="fade">
                                      <p:cBhvr>
                                        <p:cTn id="41" dur="500" tmFilter="0, 0; .2, .5; .8, .5; 1, 0"/>
                                        <p:tgtEl>
                                          <p:spTgt spid="16"/>
                                        </p:tgtEl>
                                      </p:cBhvr>
                                    </p:animEffect>
                                    <p:animScale>
                                      <p:cBhvr>
                                        <p:cTn id="42" dur="250" autoRev="1" fill="hold"/>
                                        <p:tgtEl>
                                          <p:spTgt spid="16"/>
                                        </p:tgtEl>
                                      </p:cBhvr>
                                      <p:by x="105000" y="105000"/>
                                    </p:animScale>
                                  </p:childTnLst>
                                </p:cTn>
                              </p:par>
                              <p:par>
                                <p:cTn id="43" presetID="26" presetClass="emph" presetSubtype="0" fill="hold" nodeType="withEffect">
                                  <p:stCondLst>
                                    <p:cond delay="0"/>
                                  </p:stCondLst>
                                  <p:childTnLst>
                                    <p:animEffect transition="out" filter="fade">
                                      <p:cBhvr>
                                        <p:cTn id="44" dur="500" tmFilter="0, 0; .2, .5; .8, .5; 1, 0"/>
                                        <p:tgtEl>
                                          <p:spTgt spid="24"/>
                                        </p:tgtEl>
                                      </p:cBhvr>
                                    </p:animEffect>
                                    <p:animScale>
                                      <p:cBhvr>
                                        <p:cTn id="45" dur="250" autoRev="1" fill="hold"/>
                                        <p:tgtEl>
                                          <p:spTgt spid="24"/>
                                        </p:tgtEl>
                                      </p:cBhvr>
                                      <p:by x="105000" y="105000"/>
                                    </p:animScale>
                                  </p:childTnLst>
                                </p:cTn>
                              </p:par>
                              <p:par>
                                <p:cTn id="46" presetID="26" presetClass="emph" presetSubtype="0" fill="hold" grpId="1" nodeType="withEffect">
                                  <p:stCondLst>
                                    <p:cond delay="0"/>
                                  </p:stCondLst>
                                  <p:childTnLst>
                                    <p:animEffect transition="out" filter="fade">
                                      <p:cBhvr>
                                        <p:cTn id="47" dur="500" tmFilter="0, 0; .2, .5; .8, .5; 1, 0"/>
                                        <p:tgtEl>
                                          <p:spTgt spid="23"/>
                                        </p:tgtEl>
                                      </p:cBhvr>
                                    </p:animEffect>
                                    <p:animScale>
                                      <p:cBhvr>
                                        <p:cTn id="48" dur="250" autoRev="1" fill="hold"/>
                                        <p:tgtEl>
                                          <p:spTgt spid="23"/>
                                        </p:tgtEl>
                                      </p:cBhvr>
                                      <p:by x="105000" y="105000"/>
                                    </p:animScale>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28"/>
                                        </p:tgtEl>
                                        <p:attrNameLst>
                                          <p:attrName>style.visibility</p:attrName>
                                        </p:attrNameLst>
                                      </p:cBhvr>
                                      <p:to>
                                        <p:strVal val="visible"/>
                                      </p:to>
                                    </p:set>
                                    <p:animEffect transition="in" filter="fade">
                                      <p:cBhvr>
                                        <p:cTn id="53" dur="500"/>
                                        <p:tgtEl>
                                          <p:spTgt spid="28"/>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nodeType="clickEffect">
                                  <p:stCondLst>
                                    <p:cond delay="0"/>
                                  </p:stCondLst>
                                  <p:childTnLst>
                                    <p:set>
                                      <p:cBhvr>
                                        <p:cTn id="57" dur="1" fill="hold">
                                          <p:stCondLst>
                                            <p:cond delay="0"/>
                                          </p:stCondLst>
                                        </p:cTn>
                                        <p:tgtEl>
                                          <p:spTgt spid="36"/>
                                        </p:tgtEl>
                                        <p:attrNameLst>
                                          <p:attrName>style.visibility</p:attrName>
                                        </p:attrNameLst>
                                      </p:cBhvr>
                                      <p:to>
                                        <p:strVal val="visible"/>
                                      </p:to>
                                    </p:set>
                                    <p:animEffect transition="in" filter="fade">
                                      <p:cBhvr>
                                        <p:cTn id="58" dur="500"/>
                                        <p:tgtEl>
                                          <p:spTgt spid="3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animEffect transition="in" filter="fade">
                                      <p:cBhvr>
                                        <p:cTn id="61" dur="500"/>
                                        <p:tgtEl>
                                          <p:spTgt spid="37"/>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fade">
                                      <p:cBhvr>
                                        <p:cTn id="66" dur="500"/>
                                        <p:tgtEl>
                                          <p:spTgt spid="29"/>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42"/>
                                        </p:tgtEl>
                                        <p:attrNameLst>
                                          <p:attrName>style.visibility</p:attrName>
                                        </p:attrNameLst>
                                      </p:cBhvr>
                                      <p:to>
                                        <p:strVal val="visible"/>
                                      </p:to>
                                    </p:set>
                                    <p:animEffect transition="in" filter="fade">
                                      <p:cBhvr>
                                        <p:cTn id="71" dur="500"/>
                                        <p:tgtEl>
                                          <p:spTgt spid="42"/>
                                        </p:tgtEl>
                                      </p:cBhvr>
                                    </p:animEffect>
                                  </p:childTnLst>
                                </p:cTn>
                              </p:par>
                              <p:par>
                                <p:cTn id="72" presetID="10" presetClass="entr" presetSubtype="0" fill="hold" nodeType="withEffect">
                                  <p:stCondLst>
                                    <p:cond delay="0"/>
                                  </p:stCondLst>
                                  <p:childTnLst>
                                    <p:set>
                                      <p:cBhvr>
                                        <p:cTn id="73" dur="1" fill="hold">
                                          <p:stCondLst>
                                            <p:cond delay="0"/>
                                          </p:stCondLst>
                                        </p:cTn>
                                        <p:tgtEl>
                                          <p:spTgt spid="30"/>
                                        </p:tgtEl>
                                        <p:attrNameLst>
                                          <p:attrName>style.visibility</p:attrName>
                                        </p:attrNameLst>
                                      </p:cBhvr>
                                      <p:to>
                                        <p:strVal val="visible"/>
                                      </p:to>
                                    </p:set>
                                    <p:animEffect transition="in" filter="fade">
                                      <p:cBhvr>
                                        <p:cTn id="74" dur="500"/>
                                        <p:tgtEl>
                                          <p:spTgt spid="30"/>
                                        </p:tgtEl>
                                      </p:cBhvr>
                                    </p:animEffect>
                                  </p:childTnLst>
                                </p:cTn>
                              </p:par>
                              <p:par>
                                <p:cTn id="75" presetID="10" presetClass="entr" presetSubtype="0" fill="hold" nodeType="withEffect">
                                  <p:stCondLst>
                                    <p:cond delay="0"/>
                                  </p:stCondLst>
                                  <p:childTnLst>
                                    <p:set>
                                      <p:cBhvr>
                                        <p:cTn id="76" dur="1" fill="hold">
                                          <p:stCondLst>
                                            <p:cond delay="0"/>
                                          </p:stCondLst>
                                        </p:cTn>
                                        <p:tgtEl>
                                          <p:spTgt spid="45"/>
                                        </p:tgtEl>
                                        <p:attrNameLst>
                                          <p:attrName>style.visibility</p:attrName>
                                        </p:attrNameLst>
                                      </p:cBhvr>
                                      <p:to>
                                        <p:strVal val="visible"/>
                                      </p:to>
                                    </p:set>
                                    <p:animEffect transition="in" filter="fade">
                                      <p:cBhvr>
                                        <p:cTn id="77" dur="500"/>
                                        <p:tgtEl>
                                          <p:spTgt spid="45"/>
                                        </p:tgtEl>
                                      </p:cBhvr>
                                    </p:animEffect>
                                  </p:childTnLst>
                                </p:cTn>
                              </p:par>
                              <p:par>
                                <p:cTn id="78" presetID="10" presetClass="entr" presetSubtype="0" fill="hold" nodeType="withEffect">
                                  <p:stCondLst>
                                    <p:cond delay="0"/>
                                  </p:stCondLst>
                                  <p:childTnLst>
                                    <p:set>
                                      <p:cBhvr>
                                        <p:cTn id="79" dur="1" fill="hold">
                                          <p:stCondLst>
                                            <p:cond delay="0"/>
                                          </p:stCondLst>
                                        </p:cTn>
                                        <p:tgtEl>
                                          <p:spTgt spid="32"/>
                                        </p:tgtEl>
                                        <p:attrNameLst>
                                          <p:attrName>style.visibility</p:attrName>
                                        </p:attrNameLst>
                                      </p:cBhvr>
                                      <p:to>
                                        <p:strVal val="visible"/>
                                      </p:to>
                                    </p:set>
                                    <p:animEffect transition="in" filter="fade">
                                      <p:cBhvr>
                                        <p:cTn id="80" dur="500"/>
                                        <p:tgtEl>
                                          <p:spTgt spid="32"/>
                                        </p:tgtEl>
                                      </p:cBhvr>
                                    </p:animEffect>
                                  </p:childTnLst>
                                </p:cTn>
                              </p:par>
                              <p:par>
                                <p:cTn id="81" presetID="10" presetClass="entr" presetSubtype="0" fill="hold" nodeType="withEffect">
                                  <p:stCondLst>
                                    <p:cond delay="0"/>
                                  </p:stCondLst>
                                  <p:childTnLst>
                                    <p:set>
                                      <p:cBhvr>
                                        <p:cTn id="82" dur="1" fill="hold">
                                          <p:stCondLst>
                                            <p:cond delay="0"/>
                                          </p:stCondLst>
                                        </p:cTn>
                                        <p:tgtEl>
                                          <p:spTgt spid="3"/>
                                        </p:tgtEl>
                                        <p:attrNameLst>
                                          <p:attrName>style.visibility</p:attrName>
                                        </p:attrNameLst>
                                      </p:cBhvr>
                                      <p:to>
                                        <p:strVal val="visible"/>
                                      </p:to>
                                    </p:set>
                                    <p:animEffect transition="in" filter="fade">
                                      <p:cBhvr>
                                        <p:cTn id="8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6" grpId="1"/>
      <p:bldP spid="23" grpId="0" animBg="1"/>
      <p:bldP spid="23" grpId="1" animBg="1"/>
      <p:bldP spid="28" grpId="0" animBg="1"/>
      <p:bldP spid="29" grpId="0" animBg="1"/>
      <p:bldP spid="3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a:t>
            </a:r>
          </a:p>
        </p:txBody>
      </p:sp>
      <p:sp>
        <p:nvSpPr>
          <p:cNvPr id="3" name="Content Placeholder 2"/>
          <p:cNvSpPr>
            <a:spLocks noGrp="1"/>
          </p:cNvSpPr>
          <p:nvPr>
            <p:ph idx="1"/>
          </p:nvPr>
        </p:nvSpPr>
        <p:spPr/>
        <p:txBody>
          <a:bodyPr>
            <a:normAutofit fontScale="92500" lnSpcReduction="10000"/>
          </a:bodyPr>
          <a:lstStyle/>
          <a:p>
            <a:r>
              <a:rPr lang="en-US" dirty="0"/>
              <a:t>This approach is pretty generalizable within the KDD framework (as well as other data mining methodologies)</a:t>
            </a:r>
          </a:p>
          <a:p>
            <a:endParaRPr lang="en-US" dirty="0"/>
          </a:p>
          <a:p>
            <a:endParaRPr lang="en-US" dirty="0"/>
          </a:p>
          <a:p>
            <a:endParaRPr lang="en-US" dirty="0"/>
          </a:p>
          <a:p>
            <a:endParaRPr lang="en-US" dirty="0"/>
          </a:p>
          <a:p>
            <a:endParaRPr lang="en-US" dirty="0"/>
          </a:p>
          <a:p>
            <a:endParaRPr lang="en-US" dirty="0"/>
          </a:p>
          <a:p>
            <a:endParaRPr lang="en-US" dirty="0"/>
          </a:p>
          <a:p>
            <a:r>
              <a:rPr lang="en-US" dirty="0"/>
              <a:t>Every single exercise in data mining should follow these (or similar) steps.</a:t>
            </a:r>
          </a:p>
          <a:p>
            <a:endParaRPr lang="en-US" dirty="0"/>
          </a:p>
          <a:p>
            <a:r>
              <a:rPr lang="en-US" dirty="0"/>
              <a:t>In ADM, we will go through this process over and over again, often with slight variations.</a:t>
            </a:r>
          </a:p>
        </p:txBody>
      </p:sp>
      <p:sp>
        <p:nvSpPr>
          <p:cNvPr id="4" name="Date Placeholder 3"/>
          <p:cNvSpPr>
            <a:spLocks noGrp="1"/>
          </p:cNvSpPr>
          <p:nvPr>
            <p:ph type="dt" sz="half" idx="10"/>
          </p:nvPr>
        </p:nvSpPr>
        <p:spPr/>
        <p:txBody>
          <a:bodyPr/>
          <a:lstStyle/>
          <a:p>
            <a:fld id="{5B9AA91E-C9CB-854D-AC74-755634563938}" type="datetime1">
              <a:rPr lang="en-GB" smtClean="0"/>
              <a:t>21/01/2019</a:t>
            </a:fld>
            <a:endParaRPr lang="en-US"/>
          </a:p>
        </p:txBody>
      </p:sp>
      <p:sp>
        <p:nvSpPr>
          <p:cNvPr id="5" name="Footer Placeholder 4"/>
          <p:cNvSpPr>
            <a:spLocks noGrp="1"/>
          </p:cNvSpPr>
          <p:nvPr>
            <p:ph type="ftr" sz="quarter" idx="11"/>
          </p:nvPr>
        </p:nvSpPr>
        <p:spPr/>
        <p:txBody>
          <a:bodyPr/>
          <a:lstStyle/>
          <a:p>
            <a:r>
              <a:rPr lang="en-US"/>
              <a:t>Advanced Data Mining</a:t>
            </a:r>
            <a:endParaRPr lang="en-US" dirty="0"/>
          </a:p>
        </p:txBody>
      </p:sp>
      <p:sp>
        <p:nvSpPr>
          <p:cNvPr id="6" name="Slide Number Placeholder 5"/>
          <p:cNvSpPr>
            <a:spLocks noGrp="1"/>
          </p:cNvSpPr>
          <p:nvPr>
            <p:ph type="sldNum" sz="quarter" idx="12"/>
          </p:nvPr>
        </p:nvSpPr>
        <p:spPr/>
        <p:txBody>
          <a:bodyPr/>
          <a:lstStyle/>
          <a:p>
            <a:fld id="{DD7D2821-7554-5B44-BF60-F8D166F48DA0}" type="slidenum">
              <a:rPr lang="en-US" smtClean="0"/>
              <a:pPr/>
              <a:t>11</a:t>
            </a:fld>
            <a:endParaRPr lang="en-US"/>
          </a:p>
        </p:txBody>
      </p:sp>
      <p:pic>
        <p:nvPicPr>
          <p:cNvPr id="7" name="Picture 6" descr="KDD.png"/>
          <p:cNvPicPr>
            <a:picLocks noChangeAspect="1"/>
          </p:cNvPicPr>
          <p:nvPr/>
        </p:nvPicPr>
        <p:blipFill rotWithShape="1">
          <a:blip r:embed="rId2">
            <a:extLst>
              <a:ext uri="{28A0092B-C50C-407E-A947-70E740481C1C}">
                <a14:useLocalDpi xmlns:a14="http://schemas.microsoft.com/office/drawing/2010/main" val="0"/>
              </a:ext>
            </a:extLst>
          </a:blip>
          <a:srcRect t="13958"/>
          <a:stretch/>
        </p:blipFill>
        <p:spPr>
          <a:xfrm>
            <a:off x="0" y="2403134"/>
            <a:ext cx="9144000" cy="2051732"/>
          </a:xfrm>
          <a:prstGeom prst="rect">
            <a:avLst/>
          </a:prstGeom>
        </p:spPr>
      </p:pic>
    </p:spTree>
    <p:extLst>
      <p:ext uri="{BB962C8B-B14F-4D97-AF65-F5344CB8AC3E}">
        <p14:creationId xmlns:p14="http://schemas.microsoft.com/office/powerpoint/2010/main" val="1120736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CRISP-DM: </a:t>
            </a:r>
            <a:r>
              <a:rPr lang="en-GB" dirty="0" err="1"/>
              <a:t>CRoss</a:t>
            </a:r>
            <a:r>
              <a:rPr lang="en-GB" dirty="0"/>
              <a:t>-Industry Standard  Process for Data Mining</a:t>
            </a:r>
          </a:p>
        </p:txBody>
      </p:sp>
      <p:pic>
        <p:nvPicPr>
          <p:cNvPr id="8" name="Content Placeholder 7" descr="newcrispdiagram.gif"/>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2850" y="1886744"/>
            <a:ext cx="4178300" cy="4229100"/>
          </a:xfrm>
        </p:spPr>
      </p:pic>
      <p:sp>
        <p:nvSpPr>
          <p:cNvPr id="3" name="Date Placeholder 2"/>
          <p:cNvSpPr>
            <a:spLocks noGrp="1"/>
          </p:cNvSpPr>
          <p:nvPr>
            <p:ph type="dt" sz="half" idx="10"/>
          </p:nvPr>
        </p:nvSpPr>
        <p:spPr/>
        <p:txBody>
          <a:bodyPr/>
          <a:lstStyle/>
          <a:p>
            <a:fld id="{EB5C824E-5B71-BD44-9D17-78C110264DA1}" type="datetime1">
              <a:rPr lang="en-GB" smtClean="0"/>
              <a:t>21/01/2019</a:t>
            </a:fld>
            <a:endParaRPr lang="en-IE"/>
          </a:p>
        </p:txBody>
      </p:sp>
      <p:sp>
        <p:nvSpPr>
          <p:cNvPr id="4" name="Footer Placeholder 3"/>
          <p:cNvSpPr>
            <a:spLocks noGrp="1"/>
          </p:cNvSpPr>
          <p:nvPr>
            <p:ph type="ftr" sz="quarter" idx="11"/>
          </p:nvPr>
        </p:nvSpPr>
        <p:spPr/>
        <p:txBody>
          <a:bodyPr/>
          <a:lstStyle/>
          <a:p>
            <a:r>
              <a:rPr lang="en-IE"/>
              <a:t>Advanced Data Mining</a:t>
            </a:r>
          </a:p>
        </p:txBody>
      </p:sp>
      <p:sp>
        <p:nvSpPr>
          <p:cNvPr id="5" name="Slide Number Placeholder 4"/>
          <p:cNvSpPr>
            <a:spLocks noGrp="1"/>
          </p:cNvSpPr>
          <p:nvPr>
            <p:ph type="sldNum" sz="quarter" idx="12"/>
          </p:nvPr>
        </p:nvSpPr>
        <p:spPr/>
        <p:txBody>
          <a:bodyPr/>
          <a:lstStyle/>
          <a:p>
            <a:fld id="{A795FE1D-C3C2-4288-B202-270E58405F08}" type="slidenum">
              <a:rPr lang="en-IE" smtClean="0"/>
              <a:t>12</a:t>
            </a:fld>
            <a:endParaRPr lang="en-IE"/>
          </a:p>
        </p:txBody>
      </p:sp>
    </p:spTree>
    <p:extLst>
      <p:ext uri="{BB962C8B-B14F-4D97-AF65-F5344CB8AC3E}">
        <p14:creationId xmlns:p14="http://schemas.microsoft.com/office/powerpoint/2010/main" val="17393394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CRISP-DM</a:t>
            </a:r>
          </a:p>
        </p:txBody>
      </p:sp>
      <p:sp>
        <p:nvSpPr>
          <p:cNvPr id="6" name="Content Placeholder 5"/>
          <p:cNvSpPr>
            <a:spLocks noGrp="1"/>
          </p:cNvSpPr>
          <p:nvPr>
            <p:ph idx="1"/>
          </p:nvPr>
        </p:nvSpPr>
        <p:spPr/>
        <p:txBody>
          <a:bodyPr>
            <a:normAutofit fontScale="70000" lnSpcReduction="20000"/>
          </a:bodyPr>
          <a:lstStyle/>
          <a:p>
            <a:r>
              <a:rPr lang="en-US" dirty="0"/>
              <a:t>Business understanding </a:t>
            </a:r>
          </a:p>
          <a:p>
            <a:pPr lvl="1"/>
            <a:r>
              <a:rPr lang="en-US" dirty="0"/>
              <a:t>This initial phase focuses on understanding the project objectives and requirements from a business perspective, then converting this knowledge into a data mining problem definition and a preliminary plan designed to achieve the objectives.</a:t>
            </a:r>
          </a:p>
          <a:p>
            <a:r>
              <a:rPr lang="en-US" dirty="0"/>
              <a:t>Data understanding </a:t>
            </a:r>
          </a:p>
          <a:p>
            <a:pPr lvl="1"/>
            <a:r>
              <a:rPr lang="en-US" dirty="0"/>
              <a:t>The data understanding phase starts with an initial data collection and proceeds with activities in order to get familiar with the data, to identify data quality problems, to discover first insights into the data or to detect interesting subsets to form hypotheses for hidden information.</a:t>
            </a:r>
          </a:p>
          <a:p>
            <a:r>
              <a:rPr lang="en-US" dirty="0"/>
              <a:t>Data preparation </a:t>
            </a:r>
          </a:p>
          <a:p>
            <a:pPr lvl="1"/>
            <a:r>
              <a:rPr lang="en-US" dirty="0"/>
              <a:t>The data preparation phase covers all activities to construct the final dataset from the initial raw data.</a:t>
            </a:r>
          </a:p>
          <a:p>
            <a:r>
              <a:rPr lang="en-US" dirty="0"/>
              <a:t>Modeling </a:t>
            </a:r>
          </a:p>
          <a:p>
            <a:pPr lvl="1"/>
            <a:r>
              <a:rPr lang="en-US" dirty="0"/>
              <a:t>In this phase, various modeling techniques are selected and applied and their parameters are calibrated to optimal values.</a:t>
            </a:r>
          </a:p>
          <a:p>
            <a:r>
              <a:rPr lang="en-US" dirty="0"/>
              <a:t>Evaluation </a:t>
            </a:r>
          </a:p>
          <a:p>
            <a:pPr lvl="1"/>
            <a:r>
              <a:rPr lang="en-US" dirty="0"/>
              <a:t>At this stage the model (or models) obtained are more thoroughly evaluated and the steps executed to construct the model are reviewed to be certain it properly achieves the business objectives.</a:t>
            </a:r>
          </a:p>
          <a:p>
            <a:r>
              <a:rPr lang="en-US" dirty="0"/>
              <a:t>Deployment </a:t>
            </a:r>
          </a:p>
          <a:p>
            <a:pPr lvl="1"/>
            <a:r>
              <a:rPr lang="en-US" dirty="0"/>
              <a:t>Creation of the model is generally not the end of the project. Even if the purpose of the model is to increase knowledge of the data, the knowledge gained will need to be organized and presented in a way that the customer can use it. </a:t>
            </a:r>
          </a:p>
          <a:p>
            <a:pPr marL="476250" lvl="1" indent="0" algn="r">
              <a:buNone/>
            </a:pPr>
            <a:endParaRPr lang="en-US" dirty="0"/>
          </a:p>
          <a:p>
            <a:pPr marL="476250" lvl="1" indent="0" algn="r">
              <a:buNone/>
            </a:pPr>
            <a:r>
              <a:rPr lang="en-US" dirty="0"/>
              <a:t>(Chapman et al., 2000)</a:t>
            </a:r>
          </a:p>
          <a:p>
            <a:endParaRPr lang="en-GB" dirty="0"/>
          </a:p>
        </p:txBody>
      </p:sp>
      <p:sp>
        <p:nvSpPr>
          <p:cNvPr id="3" name="Date Placeholder 2"/>
          <p:cNvSpPr>
            <a:spLocks noGrp="1"/>
          </p:cNvSpPr>
          <p:nvPr>
            <p:ph type="dt" sz="half" idx="10"/>
          </p:nvPr>
        </p:nvSpPr>
        <p:spPr/>
        <p:txBody>
          <a:bodyPr/>
          <a:lstStyle/>
          <a:p>
            <a:fld id="{78FDA98D-47ED-9742-B098-A835C179068A}" type="datetime1">
              <a:rPr lang="en-GB" smtClean="0"/>
              <a:t>21/01/2019</a:t>
            </a:fld>
            <a:endParaRPr lang="en-IE"/>
          </a:p>
        </p:txBody>
      </p:sp>
      <p:sp>
        <p:nvSpPr>
          <p:cNvPr id="4" name="Footer Placeholder 3"/>
          <p:cNvSpPr>
            <a:spLocks noGrp="1"/>
          </p:cNvSpPr>
          <p:nvPr>
            <p:ph type="ftr" sz="quarter" idx="11"/>
          </p:nvPr>
        </p:nvSpPr>
        <p:spPr/>
        <p:txBody>
          <a:bodyPr/>
          <a:lstStyle/>
          <a:p>
            <a:r>
              <a:rPr lang="en-IE"/>
              <a:t>Advanced Data Mining</a:t>
            </a:r>
          </a:p>
        </p:txBody>
      </p:sp>
      <p:sp>
        <p:nvSpPr>
          <p:cNvPr id="5" name="Slide Number Placeholder 4"/>
          <p:cNvSpPr>
            <a:spLocks noGrp="1"/>
          </p:cNvSpPr>
          <p:nvPr>
            <p:ph type="sldNum" sz="quarter" idx="12"/>
          </p:nvPr>
        </p:nvSpPr>
        <p:spPr/>
        <p:txBody>
          <a:bodyPr/>
          <a:lstStyle/>
          <a:p>
            <a:fld id="{A795FE1D-C3C2-4288-B202-270E58405F08}" type="slidenum">
              <a:rPr lang="en-IE" smtClean="0"/>
              <a:t>13</a:t>
            </a:fld>
            <a:endParaRPr lang="en-IE"/>
          </a:p>
        </p:txBody>
      </p:sp>
    </p:spTree>
    <p:extLst>
      <p:ext uri="{BB962C8B-B14F-4D97-AF65-F5344CB8AC3E}">
        <p14:creationId xmlns:p14="http://schemas.microsoft.com/office/powerpoint/2010/main" val="22657688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SEMMA</a:t>
            </a:r>
          </a:p>
        </p:txBody>
      </p:sp>
      <p:sp>
        <p:nvSpPr>
          <p:cNvPr id="6" name="Content Placeholder 5"/>
          <p:cNvSpPr>
            <a:spLocks noGrp="1"/>
          </p:cNvSpPr>
          <p:nvPr>
            <p:ph idx="1"/>
          </p:nvPr>
        </p:nvSpPr>
        <p:spPr/>
        <p:txBody>
          <a:bodyPr>
            <a:normAutofit fontScale="92500" lnSpcReduction="10000"/>
          </a:bodyPr>
          <a:lstStyle/>
          <a:p>
            <a:r>
              <a:rPr lang="en-GB" dirty="0"/>
              <a:t>Pushed by SAS and often in conjunction with SAS tools</a:t>
            </a:r>
          </a:p>
          <a:p>
            <a:endParaRPr lang="en-GB" dirty="0"/>
          </a:p>
          <a:p>
            <a:r>
              <a:rPr lang="en-GB" dirty="0"/>
              <a:t>“SEMMA offers an easy to understand process, allowing an organized and adequate development and maintenance of DM projects. It thus confers a structure for his conception, creation and evolution, helping to present solutions to business problems as well as to find de DM business goals.”</a:t>
            </a:r>
          </a:p>
          <a:p>
            <a:endParaRPr lang="en-GB" dirty="0"/>
          </a:p>
          <a:p>
            <a:r>
              <a:rPr lang="en-GB" dirty="0"/>
              <a:t>It is independent of the data mining model(s) and techniques applied.</a:t>
            </a:r>
          </a:p>
          <a:p>
            <a:endParaRPr lang="en-GB" dirty="0"/>
          </a:p>
          <a:p>
            <a:pPr marL="0" indent="0" algn="r">
              <a:buNone/>
            </a:pPr>
            <a:endParaRPr lang="en-GB" dirty="0"/>
          </a:p>
          <a:p>
            <a:pPr marL="0" indent="0" algn="r">
              <a:buNone/>
            </a:pPr>
            <a:endParaRPr lang="en-GB" dirty="0"/>
          </a:p>
          <a:p>
            <a:pPr marL="0" indent="0" algn="r">
              <a:buNone/>
            </a:pPr>
            <a:endParaRPr lang="en-GB" dirty="0"/>
          </a:p>
          <a:p>
            <a:pPr marL="0" indent="0" algn="r">
              <a:buNone/>
            </a:pPr>
            <a:r>
              <a:rPr lang="en-GB" dirty="0"/>
              <a:t>(</a:t>
            </a:r>
            <a:r>
              <a:rPr lang="en-GB" dirty="0" err="1"/>
              <a:t>Azevedo</a:t>
            </a:r>
            <a:r>
              <a:rPr lang="en-GB" dirty="0"/>
              <a:t>, 2008)</a:t>
            </a:r>
          </a:p>
        </p:txBody>
      </p:sp>
      <p:sp>
        <p:nvSpPr>
          <p:cNvPr id="3" name="Date Placeholder 2"/>
          <p:cNvSpPr>
            <a:spLocks noGrp="1"/>
          </p:cNvSpPr>
          <p:nvPr>
            <p:ph type="dt" sz="half" idx="10"/>
          </p:nvPr>
        </p:nvSpPr>
        <p:spPr/>
        <p:txBody>
          <a:bodyPr/>
          <a:lstStyle/>
          <a:p>
            <a:fld id="{CF3D94C5-C338-B84D-B5B8-143D84EFADD7}" type="datetime1">
              <a:rPr lang="en-GB" smtClean="0"/>
              <a:t>21/01/2019</a:t>
            </a:fld>
            <a:endParaRPr lang="en-IE"/>
          </a:p>
        </p:txBody>
      </p:sp>
      <p:sp>
        <p:nvSpPr>
          <p:cNvPr id="4" name="Footer Placeholder 3"/>
          <p:cNvSpPr>
            <a:spLocks noGrp="1"/>
          </p:cNvSpPr>
          <p:nvPr>
            <p:ph type="ftr" sz="quarter" idx="11"/>
          </p:nvPr>
        </p:nvSpPr>
        <p:spPr/>
        <p:txBody>
          <a:bodyPr/>
          <a:lstStyle/>
          <a:p>
            <a:r>
              <a:rPr lang="en-IE"/>
              <a:t>Advanced Data Mining</a:t>
            </a:r>
          </a:p>
        </p:txBody>
      </p:sp>
      <p:sp>
        <p:nvSpPr>
          <p:cNvPr id="5" name="Slide Number Placeholder 4"/>
          <p:cNvSpPr>
            <a:spLocks noGrp="1"/>
          </p:cNvSpPr>
          <p:nvPr>
            <p:ph type="sldNum" sz="quarter" idx="12"/>
          </p:nvPr>
        </p:nvSpPr>
        <p:spPr/>
        <p:txBody>
          <a:bodyPr/>
          <a:lstStyle/>
          <a:p>
            <a:fld id="{A795FE1D-C3C2-4288-B202-270E58405F08}" type="slidenum">
              <a:rPr lang="en-IE" smtClean="0"/>
              <a:t>14</a:t>
            </a:fld>
            <a:endParaRPr lang="en-IE"/>
          </a:p>
        </p:txBody>
      </p:sp>
    </p:spTree>
    <p:extLst>
      <p:ext uri="{BB962C8B-B14F-4D97-AF65-F5344CB8AC3E}">
        <p14:creationId xmlns:p14="http://schemas.microsoft.com/office/powerpoint/2010/main" val="4809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SEMMA</a:t>
            </a:r>
          </a:p>
        </p:txBody>
      </p:sp>
      <p:sp>
        <p:nvSpPr>
          <p:cNvPr id="6" name="Content Placeholder 5"/>
          <p:cNvSpPr>
            <a:spLocks noGrp="1"/>
          </p:cNvSpPr>
          <p:nvPr>
            <p:ph idx="1"/>
          </p:nvPr>
        </p:nvSpPr>
        <p:spPr/>
        <p:txBody>
          <a:bodyPr>
            <a:normAutofit fontScale="85000" lnSpcReduction="10000"/>
          </a:bodyPr>
          <a:lstStyle/>
          <a:p>
            <a:r>
              <a:rPr lang="en-US" dirty="0"/>
              <a:t>Sample </a:t>
            </a:r>
          </a:p>
          <a:p>
            <a:pPr lvl="1"/>
            <a:r>
              <a:rPr lang="en-US" dirty="0"/>
              <a:t>This stage consists on sampling the data by extracting a portion of a large data set big enough to contain the significant information, yet small enough to manipulate quickly. This stage is pointed out as being optional. </a:t>
            </a:r>
          </a:p>
          <a:p>
            <a:r>
              <a:rPr lang="en-US" dirty="0"/>
              <a:t>Explore </a:t>
            </a:r>
          </a:p>
          <a:p>
            <a:pPr lvl="1"/>
            <a:r>
              <a:rPr lang="en-US" dirty="0"/>
              <a:t>This stage consists on the exploration of the data by searching for unanticipated trends and anomalies in order to gain understanding and ideas. </a:t>
            </a:r>
          </a:p>
          <a:p>
            <a:r>
              <a:rPr lang="en-US" dirty="0"/>
              <a:t>Modify </a:t>
            </a:r>
          </a:p>
          <a:p>
            <a:pPr lvl="1"/>
            <a:r>
              <a:rPr lang="en-US" dirty="0"/>
              <a:t>This stage consists on the modification of the data by creating, selecting, and transforming the variables to focus the model selection process. </a:t>
            </a:r>
          </a:p>
          <a:p>
            <a:r>
              <a:rPr lang="en-US" dirty="0"/>
              <a:t>Model </a:t>
            </a:r>
          </a:p>
          <a:p>
            <a:pPr lvl="1"/>
            <a:r>
              <a:rPr lang="en-US" dirty="0"/>
              <a:t>This stage consists on modeling the data by allowing the software to search automatically for a combination of data that reliably predicts a desired outcome. </a:t>
            </a:r>
          </a:p>
          <a:p>
            <a:r>
              <a:rPr lang="en-US" dirty="0"/>
              <a:t>Assess </a:t>
            </a:r>
          </a:p>
          <a:p>
            <a:pPr lvl="1"/>
            <a:r>
              <a:rPr lang="en-US" dirty="0"/>
              <a:t>This stage consists on assessing the data by evaluating the usefulness and reliability of the findings from the data mining process and estimate how well it performs. </a:t>
            </a:r>
          </a:p>
          <a:p>
            <a:pPr marL="476250" lvl="1" indent="0" algn="r">
              <a:buNone/>
            </a:pPr>
            <a:endParaRPr lang="en-GB" dirty="0"/>
          </a:p>
          <a:p>
            <a:pPr marL="476250" lvl="1" indent="0" algn="r">
              <a:buNone/>
            </a:pPr>
            <a:r>
              <a:rPr lang="en-GB" dirty="0"/>
              <a:t>(</a:t>
            </a:r>
            <a:r>
              <a:rPr lang="en-GB" dirty="0" err="1"/>
              <a:t>Azevedo</a:t>
            </a:r>
            <a:r>
              <a:rPr lang="en-GB" dirty="0"/>
              <a:t>, 2008)</a:t>
            </a:r>
          </a:p>
          <a:p>
            <a:pPr marL="476250" lvl="1" indent="0" algn="r">
              <a:buNone/>
            </a:pPr>
            <a:endParaRPr lang="en-US" dirty="0"/>
          </a:p>
        </p:txBody>
      </p:sp>
      <p:sp>
        <p:nvSpPr>
          <p:cNvPr id="3" name="Date Placeholder 2"/>
          <p:cNvSpPr>
            <a:spLocks noGrp="1"/>
          </p:cNvSpPr>
          <p:nvPr>
            <p:ph type="dt" sz="half" idx="10"/>
          </p:nvPr>
        </p:nvSpPr>
        <p:spPr/>
        <p:txBody>
          <a:bodyPr/>
          <a:lstStyle/>
          <a:p>
            <a:fld id="{CDEACF02-C93D-C349-882A-B304C5CA11D7}" type="datetime1">
              <a:rPr lang="en-GB" smtClean="0"/>
              <a:t>21/01/2019</a:t>
            </a:fld>
            <a:endParaRPr lang="en-IE"/>
          </a:p>
        </p:txBody>
      </p:sp>
      <p:sp>
        <p:nvSpPr>
          <p:cNvPr id="4" name="Footer Placeholder 3"/>
          <p:cNvSpPr>
            <a:spLocks noGrp="1"/>
          </p:cNvSpPr>
          <p:nvPr>
            <p:ph type="ftr" sz="quarter" idx="11"/>
          </p:nvPr>
        </p:nvSpPr>
        <p:spPr/>
        <p:txBody>
          <a:bodyPr/>
          <a:lstStyle/>
          <a:p>
            <a:r>
              <a:rPr lang="en-IE"/>
              <a:t>Advanced Data Mining</a:t>
            </a:r>
          </a:p>
        </p:txBody>
      </p:sp>
      <p:sp>
        <p:nvSpPr>
          <p:cNvPr id="5" name="Slide Number Placeholder 4"/>
          <p:cNvSpPr>
            <a:spLocks noGrp="1"/>
          </p:cNvSpPr>
          <p:nvPr>
            <p:ph type="sldNum" sz="quarter" idx="12"/>
          </p:nvPr>
        </p:nvSpPr>
        <p:spPr/>
        <p:txBody>
          <a:bodyPr/>
          <a:lstStyle/>
          <a:p>
            <a:fld id="{A795FE1D-C3C2-4288-B202-270E58405F08}" type="slidenum">
              <a:rPr lang="en-IE" smtClean="0"/>
              <a:t>15</a:t>
            </a:fld>
            <a:endParaRPr lang="en-IE"/>
          </a:p>
        </p:txBody>
      </p:sp>
    </p:spTree>
    <p:extLst>
      <p:ext uri="{BB962C8B-B14F-4D97-AF65-F5344CB8AC3E}">
        <p14:creationId xmlns:p14="http://schemas.microsoft.com/office/powerpoint/2010/main" val="1372724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Comparing KDD, SEMMA and CRISP-DM</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175698771"/>
              </p:ext>
            </p:extLst>
          </p:nvPr>
        </p:nvGraphicFramePr>
        <p:xfrm>
          <a:off x="628650" y="1825625"/>
          <a:ext cx="7886700" cy="4879904"/>
        </p:xfrm>
        <a:graphic>
          <a:graphicData uri="http://schemas.openxmlformats.org/drawingml/2006/table">
            <a:tbl>
              <a:tblPr firstRow="1" bandRow="1">
                <a:tableStyleId>{073A0DAA-6AF3-43AB-8588-CEC1D06C72B9}</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tblGrid>
              <a:tr h="609988">
                <a:tc>
                  <a:txBody>
                    <a:bodyPr/>
                    <a:lstStyle/>
                    <a:p>
                      <a:pPr algn="ctr"/>
                      <a:r>
                        <a:rPr lang="en-GB" dirty="0"/>
                        <a:t>KDD</a:t>
                      </a:r>
                    </a:p>
                  </a:txBody>
                  <a:tcPr marL="87630" marR="87630"/>
                </a:tc>
                <a:tc>
                  <a:txBody>
                    <a:bodyPr/>
                    <a:lstStyle/>
                    <a:p>
                      <a:pPr algn="ctr"/>
                      <a:r>
                        <a:rPr lang="en-GB" dirty="0"/>
                        <a:t>SEMMA</a:t>
                      </a:r>
                    </a:p>
                  </a:txBody>
                  <a:tcPr marL="87630" marR="87630"/>
                </a:tc>
                <a:tc>
                  <a:txBody>
                    <a:bodyPr/>
                    <a:lstStyle/>
                    <a:p>
                      <a:pPr algn="ctr"/>
                      <a:r>
                        <a:rPr lang="en-GB" dirty="0"/>
                        <a:t>CRISP-DM</a:t>
                      </a:r>
                    </a:p>
                  </a:txBody>
                  <a:tcPr marL="87630" marR="87630"/>
                </a:tc>
                <a:extLst>
                  <a:ext uri="{0D108BD9-81ED-4DB2-BD59-A6C34878D82A}">
                    <a16:rowId xmlns:a16="http://schemas.microsoft.com/office/drawing/2014/main" val="10000"/>
                  </a:ext>
                </a:extLst>
              </a:tr>
              <a:tr h="609988">
                <a:tc>
                  <a:txBody>
                    <a:bodyPr/>
                    <a:lstStyle/>
                    <a:p>
                      <a:r>
                        <a:rPr lang="en-GB" dirty="0"/>
                        <a:t>Pre</a:t>
                      </a:r>
                      <a:r>
                        <a:rPr lang="en-GB" baseline="0" dirty="0"/>
                        <a:t> KDD</a:t>
                      </a:r>
                      <a:endParaRPr lang="en-GB" dirty="0"/>
                    </a:p>
                  </a:txBody>
                  <a:tcPr marL="87630" marR="87630"/>
                </a:tc>
                <a:tc>
                  <a:txBody>
                    <a:bodyPr/>
                    <a:lstStyle/>
                    <a:p>
                      <a:pPr algn="ctr"/>
                      <a:endParaRPr lang="en-GB" dirty="0"/>
                    </a:p>
                  </a:txBody>
                  <a:tcPr marL="87630" marR="87630"/>
                </a:tc>
                <a:tc>
                  <a:txBody>
                    <a:bodyPr/>
                    <a:lstStyle/>
                    <a:p>
                      <a:pPr algn="r"/>
                      <a:r>
                        <a:rPr lang="en-GB" dirty="0"/>
                        <a:t>Business Understanding</a:t>
                      </a:r>
                    </a:p>
                  </a:txBody>
                  <a:tcPr marL="87630" marR="87630"/>
                </a:tc>
                <a:extLst>
                  <a:ext uri="{0D108BD9-81ED-4DB2-BD59-A6C34878D82A}">
                    <a16:rowId xmlns:a16="http://schemas.microsoft.com/office/drawing/2014/main" val="10001"/>
                  </a:ext>
                </a:extLst>
              </a:tr>
              <a:tr h="609988">
                <a:tc>
                  <a:txBody>
                    <a:bodyPr/>
                    <a:lstStyle/>
                    <a:p>
                      <a:r>
                        <a:rPr lang="en-GB" dirty="0"/>
                        <a:t>Selection</a:t>
                      </a:r>
                    </a:p>
                  </a:txBody>
                  <a:tcPr marL="87630" marR="87630"/>
                </a:tc>
                <a:tc>
                  <a:txBody>
                    <a:bodyPr/>
                    <a:lstStyle/>
                    <a:p>
                      <a:pPr algn="ctr"/>
                      <a:r>
                        <a:rPr lang="en-GB" dirty="0"/>
                        <a:t>Sample</a:t>
                      </a:r>
                    </a:p>
                  </a:txBody>
                  <a:tcPr marL="87630" marR="87630"/>
                </a:tc>
                <a:tc rowSpan="2">
                  <a:txBody>
                    <a:bodyPr/>
                    <a:lstStyle/>
                    <a:p>
                      <a:pPr algn="r"/>
                      <a:endParaRPr lang="en-GB" sz="1400" dirty="0"/>
                    </a:p>
                    <a:p>
                      <a:pPr algn="r"/>
                      <a:endParaRPr lang="en-GB" dirty="0"/>
                    </a:p>
                    <a:p>
                      <a:pPr algn="r"/>
                      <a:r>
                        <a:rPr lang="en-GB" dirty="0"/>
                        <a:t>Data Understanding</a:t>
                      </a:r>
                    </a:p>
                  </a:txBody>
                  <a:tcPr marL="87630" marR="87630"/>
                </a:tc>
                <a:extLst>
                  <a:ext uri="{0D108BD9-81ED-4DB2-BD59-A6C34878D82A}">
                    <a16:rowId xmlns:a16="http://schemas.microsoft.com/office/drawing/2014/main" val="10002"/>
                  </a:ext>
                </a:extLst>
              </a:tr>
              <a:tr h="609988">
                <a:tc>
                  <a:txBody>
                    <a:bodyPr/>
                    <a:lstStyle/>
                    <a:p>
                      <a:r>
                        <a:rPr lang="en-GB" dirty="0"/>
                        <a:t>Pre Processing</a:t>
                      </a:r>
                    </a:p>
                  </a:txBody>
                  <a:tcPr marL="87630" marR="87630"/>
                </a:tc>
                <a:tc>
                  <a:txBody>
                    <a:bodyPr/>
                    <a:lstStyle/>
                    <a:p>
                      <a:pPr algn="ctr"/>
                      <a:r>
                        <a:rPr lang="en-GB" dirty="0"/>
                        <a:t>Explore</a:t>
                      </a:r>
                    </a:p>
                  </a:txBody>
                  <a:tcPr marL="87630" marR="87630"/>
                </a:tc>
                <a:tc vMerge="1">
                  <a:txBody>
                    <a:bodyPr/>
                    <a:lstStyle/>
                    <a:p>
                      <a:endParaRPr lang="en-GB" dirty="0"/>
                    </a:p>
                  </a:txBody>
                  <a:tcPr/>
                </a:tc>
                <a:extLst>
                  <a:ext uri="{0D108BD9-81ED-4DB2-BD59-A6C34878D82A}">
                    <a16:rowId xmlns:a16="http://schemas.microsoft.com/office/drawing/2014/main" val="10003"/>
                  </a:ext>
                </a:extLst>
              </a:tr>
              <a:tr h="609988">
                <a:tc>
                  <a:txBody>
                    <a:bodyPr/>
                    <a:lstStyle/>
                    <a:p>
                      <a:r>
                        <a:rPr lang="en-GB" dirty="0"/>
                        <a:t>Transformation</a:t>
                      </a:r>
                    </a:p>
                  </a:txBody>
                  <a:tcPr marL="87630" marR="87630"/>
                </a:tc>
                <a:tc>
                  <a:txBody>
                    <a:bodyPr/>
                    <a:lstStyle/>
                    <a:p>
                      <a:pPr algn="ctr"/>
                      <a:r>
                        <a:rPr lang="en-GB" dirty="0"/>
                        <a:t>Modify</a:t>
                      </a:r>
                    </a:p>
                  </a:txBody>
                  <a:tcPr marL="87630" marR="87630"/>
                </a:tc>
                <a:tc>
                  <a:txBody>
                    <a:bodyPr/>
                    <a:lstStyle/>
                    <a:p>
                      <a:pPr algn="r"/>
                      <a:r>
                        <a:rPr lang="en-GB" dirty="0"/>
                        <a:t>Data Preparation</a:t>
                      </a:r>
                    </a:p>
                  </a:txBody>
                  <a:tcPr marL="87630" marR="87630"/>
                </a:tc>
                <a:extLst>
                  <a:ext uri="{0D108BD9-81ED-4DB2-BD59-A6C34878D82A}">
                    <a16:rowId xmlns:a16="http://schemas.microsoft.com/office/drawing/2014/main" val="10004"/>
                  </a:ext>
                </a:extLst>
              </a:tr>
              <a:tr h="609988">
                <a:tc>
                  <a:txBody>
                    <a:bodyPr/>
                    <a:lstStyle/>
                    <a:p>
                      <a:r>
                        <a:rPr lang="en-GB" dirty="0"/>
                        <a:t>Data mining</a:t>
                      </a:r>
                    </a:p>
                  </a:txBody>
                  <a:tcPr marL="87630" marR="87630"/>
                </a:tc>
                <a:tc>
                  <a:txBody>
                    <a:bodyPr/>
                    <a:lstStyle/>
                    <a:p>
                      <a:pPr algn="ctr"/>
                      <a:r>
                        <a:rPr lang="en-GB" dirty="0"/>
                        <a:t>Model</a:t>
                      </a:r>
                    </a:p>
                  </a:txBody>
                  <a:tcPr marL="87630" marR="87630"/>
                </a:tc>
                <a:tc>
                  <a:txBody>
                    <a:bodyPr/>
                    <a:lstStyle/>
                    <a:p>
                      <a:pPr algn="r"/>
                      <a:r>
                        <a:rPr lang="en-GB" dirty="0"/>
                        <a:t>Modelling</a:t>
                      </a:r>
                    </a:p>
                  </a:txBody>
                  <a:tcPr marL="87630" marR="87630"/>
                </a:tc>
                <a:extLst>
                  <a:ext uri="{0D108BD9-81ED-4DB2-BD59-A6C34878D82A}">
                    <a16:rowId xmlns:a16="http://schemas.microsoft.com/office/drawing/2014/main" val="10005"/>
                  </a:ext>
                </a:extLst>
              </a:tr>
              <a:tr h="609988">
                <a:tc>
                  <a:txBody>
                    <a:bodyPr/>
                    <a:lstStyle/>
                    <a:p>
                      <a:r>
                        <a:rPr lang="en-GB" dirty="0"/>
                        <a:t>Interpretation</a:t>
                      </a:r>
                      <a:r>
                        <a:rPr lang="en-GB" baseline="0" dirty="0"/>
                        <a:t> / Evaluation</a:t>
                      </a:r>
                      <a:endParaRPr lang="en-GB" dirty="0"/>
                    </a:p>
                  </a:txBody>
                  <a:tcPr marL="87630" marR="87630"/>
                </a:tc>
                <a:tc>
                  <a:txBody>
                    <a:bodyPr/>
                    <a:lstStyle/>
                    <a:p>
                      <a:pPr algn="ctr"/>
                      <a:r>
                        <a:rPr lang="en-GB" dirty="0"/>
                        <a:t>Assessment</a:t>
                      </a:r>
                    </a:p>
                  </a:txBody>
                  <a:tcPr marL="87630" marR="87630"/>
                </a:tc>
                <a:tc>
                  <a:txBody>
                    <a:bodyPr/>
                    <a:lstStyle/>
                    <a:p>
                      <a:pPr algn="r"/>
                      <a:r>
                        <a:rPr lang="en-GB" dirty="0"/>
                        <a:t>Evaluation</a:t>
                      </a:r>
                    </a:p>
                  </a:txBody>
                  <a:tcPr marL="87630" marR="87630"/>
                </a:tc>
                <a:extLst>
                  <a:ext uri="{0D108BD9-81ED-4DB2-BD59-A6C34878D82A}">
                    <a16:rowId xmlns:a16="http://schemas.microsoft.com/office/drawing/2014/main" val="10006"/>
                  </a:ext>
                </a:extLst>
              </a:tr>
              <a:tr h="609988">
                <a:tc>
                  <a:txBody>
                    <a:bodyPr/>
                    <a:lstStyle/>
                    <a:p>
                      <a:r>
                        <a:rPr lang="en-GB" dirty="0"/>
                        <a:t>Post KDD</a:t>
                      </a:r>
                    </a:p>
                  </a:txBody>
                  <a:tcPr marL="87630" marR="87630"/>
                </a:tc>
                <a:tc>
                  <a:txBody>
                    <a:bodyPr/>
                    <a:lstStyle/>
                    <a:p>
                      <a:pPr algn="ctr"/>
                      <a:endParaRPr lang="en-GB" dirty="0"/>
                    </a:p>
                  </a:txBody>
                  <a:tcPr marL="87630" marR="87630"/>
                </a:tc>
                <a:tc>
                  <a:txBody>
                    <a:bodyPr/>
                    <a:lstStyle/>
                    <a:p>
                      <a:pPr algn="r"/>
                      <a:r>
                        <a:rPr lang="en-GB" dirty="0"/>
                        <a:t>Deployment</a:t>
                      </a:r>
                    </a:p>
                  </a:txBody>
                  <a:tcPr marL="87630" marR="87630"/>
                </a:tc>
                <a:extLst>
                  <a:ext uri="{0D108BD9-81ED-4DB2-BD59-A6C34878D82A}">
                    <a16:rowId xmlns:a16="http://schemas.microsoft.com/office/drawing/2014/main" val="10007"/>
                  </a:ext>
                </a:extLst>
              </a:tr>
            </a:tbl>
          </a:graphicData>
        </a:graphic>
      </p:graphicFrame>
      <p:sp>
        <p:nvSpPr>
          <p:cNvPr id="3" name="Date Placeholder 2"/>
          <p:cNvSpPr>
            <a:spLocks noGrp="1"/>
          </p:cNvSpPr>
          <p:nvPr>
            <p:ph type="dt" sz="half" idx="10"/>
          </p:nvPr>
        </p:nvSpPr>
        <p:spPr/>
        <p:txBody>
          <a:bodyPr/>
          <a:lstStyle/>
          <a:p>
            <a:fld id="{176B8A0F-7396-6643-8F36-B0062B75F2BF}" type="datetime1">
              <a:rPr lang="en-GB" smtClean="0"/>
              <a:t>21/01/2019</a:t>
            </a:fld>
            <a:endParaRPr lang="en-IE"/>
          </a:p>
        </p:txBody>
      </p:sp>
      <p:sp>
        <p:nvSpPr>
          <p:cNvPr id="4" name="Footer Placeholder 3"/>
          <p:cNvSpPr>
            <a:spLocks noGrp="1"/>
          </p:cNvSpPr>
          <p:nvPr>
            <p:ph type="ftr" sz="quarter" idx="11"/>
          </p:nvPr>
        </p:nvSpPr>
        <p:spPr/>
        <p:txBody>
          <a:bodyPr/>
          <a:lstStyle/>
          <a:p>
            <a:r>
              <a:rPr lang="en-IE"/>
              <a:t>Advanced Data Mining</a:t>
            </a:r>
          </a:p>
        </p:txBody>
      </p:sp>
      <p:sp>
        <p:nvSpPr>
          <p:cNvPr id="5" name="Slide Number Placeholder 4"/>
          <p:cNvSpPr>
            <a:spLocks noGrp="1"/>
          </p:cNvSpPr>
          <p:nvPr>
            <p:ph type="sldNum" sz="quarter" idx="12"/>
          </p:nvPr>
        </p:nvSpPr>
        <p:spPr/>
        <p:txBody>
          <a:bodyPr/>
          <a:lstStyle/>
          <a:p>
            <a:fld id="{A795FE1D-C3C2-4288-B202-270E58405F08}" type="slidenum">
              <a:rPr lang="en-IE" smtClean="0"/>
              <a:t>16</a:t>
            </a:fld>
            <a:endParaRPr lang="en-IE"/>
          </a:p>
        </p:txBody>
      </p:sp>
    </p:spTree>
    <p:extLst>
      <p:ext uri="{BB962C8B-B14F-4D97-AF65-F5344CB8AC3E}">
        <p14:creationId xmlns:p14="http://schemas.microsoft.com/office/powerpoint/2010/main" val="25596150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ga-IE" dirty="0"/>
              <a:t>Data Mining Models &amp; Tasks</a:t>
            </a:r>
            <a:endParaRPr lang="en-IE" dirty="0"/>
          </a:p>
        </p:txBody>
      </p:sp>
      <p:sp>
        <p:nvSpPr>
          <p:cNvPr id="3" name="Content Placeholder 2"/>
          <p:cNvSpPr>
            <a:spLocks noGrp="1"/>
          </p:cNvSpPr>
          <p:nvPr>
            <p:ph idx="1"/>
          </p:nvPr>
        </p:nvSpPr>
        <p:spPr/>
        <p:txBody>
          <a:bodyPr>
            <a:normAutofit/>
          </a:bodyPr>
          <a:lstStyle/>
          <a:p>
            <a:pPr marL="163195" indent="-282575"/>
            <a:r>
              <a:rPr lang="ga-IE" altLang="en-US" dirty="0"/>
              <a:t>The </a:t>
            </a:r>
            <a:r>
              <a:rPr lang="en-US" altLang="en-US" dirty="0"/>
              <a:t>D</a:t>
            </a:r>
            <a:r>
              <a:rPr lang="ga-IE" altLang="en-US" dirty="0"/>
              <a:t>ata Mining (KDD) Process</a:t>
            </a:r>
          </a:p>
          <a:p>
            <a:pPr marL="494665" lvl="1" indent="-282575"/>
            <a:r>
              <a:rPr lang="en-US" altLang="en-US" dirty="0"/>
              <a:t>Understand the application domain</a:t>
            </a:r>
          </a:p>
          <a:p>
            <a:pPr marL="494665" lvl="1" indent="-282575"/>
            <a:r>
              <a:rPr lang="en-US" altLang="en-US" dirty="0"/>
              <a:t>Identify data sources and select target data</a:t>
            </a:r>
          </a:p>
          <a:p>
            <a:pPr marL="494665" lvl="1" indent="-282575"/>
            <a:r>
              <a:rPr lang="en-US" altLang="en-US" dirty="0"/>
              <a:t>Pre-process: cleaning, attribute selection</a:t>
            </a:r>
          </a:p>
          <a:p>
            <a:pPr marL="494665" lvl="1" indent="-282575"/>
            <a:r>
              <a:rPr lang="en-US" altLang="en-US" dirty="0"/>
              <a:t>Data mining to extract patterns or models</a:t>
            </a:r>
          </a:p>
          <a:p>
            <a:pPr marL="494665" lvl="1" indent="-282575"/>
            <a:r>
              <a:rPr lang="en-US" altLang="en-US" dirty="0"/>
              <a:t>Post-process: identifying interesting or useful patterns</a:t>
            </a:r>
          </a:p>
          <a:p>
            <a:pPr marL="494665" lvl="1" indent="-282575"/>
            <a:r>
              <a:rPr lang="en-US" altLang="en-US" dirty="0"/>
              <a:t>Incorporate patterns in real world tasks</a:t>
            </a:r>
          </a:p>
          <a:p>
            <a:pPr marL="639445" lvl="1" indent="-282575"/>
            <a:endParaRPr lang="ga-IE" altLang="en-US" sz="2400" dirty="0"/>
          </a:p>
          <a:p>
            <a:pPr marL="639445" lvl="1" indent="-282575"/>
            <a:endParaRPr lang="ga-IE" altLang="en-US" sz="2200" dirty="0"/>
          </a:p>
          <a:p>
            <a:pPr marL="821690" lvl="2" indent="-273050">
              <a:lnSpc>
                <a:spcPct val="90000"/>
              </a:lnSpc>
            </a:pPr>
            <a:endParaRPr lang="ga-IE" altLang="en-US" dirty="0"/>
          </a:p>
          <a:p>
            <a:pPr marL="821690" lvl="2" indent="-273050">
              <a:lnSpc>
                <a:spcPct val="90000"/>
              </a:lnSpc>
            </a:pPr>
            <a:endParaRPr lang="ga-IE" altLang="en-US" dirty="0"/>
          </a:p>
          <a:p>
            <a:pPr marL="821690" lvl="2" indent="-273050">
              <a:lnSpc>
                <a:spcPct val="90000"/>
              </a:lnSpc>
            </a:pPr>
            <a:endParaRPr lang="ga-IE" altLang="en-US" dirty="0"/>
          </a:p>
          <a:p>
            <a:pPr marL="821690" lvl="2" indent="-273050">
              <a:lnSpc>
                <a:spcPct val="90000"/>
              </a:lnSpc>
            </a:pPr>
            <a:endParaRPr lang="ga-IE" altLang="en-US" dirty="0"/>
          </a:p>
          <a:p>
            <a:pPr marL="821690" lvl="2" indent="-273050">
              <a:lnSpc>
                <a:spcPct val="90000"/>
              </a:lnSpc>
            </a:pPr>
            <a:endParaRPr lang="ga-IE" altLang="en-US" dirty="0"/>
          </a:p>
          <a:p>
            <a:pPr marL="821690" lvl="2" indent="-273050">
              <a:lnSpc>
                <a:spcPct val="90000"/>
              </a:lnSpc>
            </a:pPr>
            <a:endParaRPr lang="en-US" altLang="en-US" dirty="0"/>
          </a:p>
          <a:p>
            <a:pPr marL="639445" lvl="1" indent="-282575"/>
            <a:endParaRPr lang="ga-IE" altLang="en-US" dirty="0"/>
          </a:p>
          <a:p>
            <a:pPr marL="639445" lvl="1" indent="-282575"/>
            <a:endParaRPr lang="en-US" altLang="en-US" dirty="0"/>
          </a:p>
          <a:p>
            <a:pPr marL="639445" lvl="1" indent="-282575"/>
            <a:endParaRPr lang="ga-IE" altLang="en-US" dirty="0"/>
          </a:p>
        </p:txBody>
      </p:sp>
      <p:sp>
        <p:nvSpPr>
          <p:cNvPr id="4" name="Date Placeholder 3"/>
          <p:cNvSpPr>
            <a:spLocks noGrp="1"/>
          </p:cNvSpPr>
          <p:nvPr>
            <p:ph type="dt" sz="half" idx="10"/>
          </p:nvPr>
        </p:nvSpPr>
        <p:spPr/>
        <p:txBody>
          <a:bodyPr/>
          <a:lstStyle/>
          <a:p>
            <a:fld id="{CBDF7AB1-841D-7E4C-9DA5-E9F810099990}" type="datetime1">
              <a:rPr lang="en-GB" smtClean="0"/>
              <a:t>21/01/2019</a:t>
            </a:fld>
            <a:endParaRPr lang="en-IE"/>
          </a:p>
        </p:txBody>
      </p:sp>
      <p:sp>
        <p:nvSpPr>
          <p:cNvPr id="5" name="Footer Placeholder 4"/>
          <p:cNvSpPr>
            <a:spLocks noGrp="1"/>
          </p:cNvSpPr>
          <p:nvPr>
            <p:ph type="ftr" sz="quarter" idx="11"/>
          </p:nvPr>
        </p:nvSpPr>
        <p:spPr/>
        <p:txBody>
          <a:bodyPr/>
          <a:lstStyle/>
          <a:p>
            <a:pPr algn="ctr"/>
            <a:r>
              <a:rPr lang="en-IE"/>
              <a:t>Advanced Data Mining</a:t>
            </a:r>
            <a:endParaRPr lang="en-IE" dirty="0"/>
          </a:p>
        </p:txBody>
      </p:sp>
      <p:sp>
        <p:nvSpPr>
          <p:cNvPr id="6" name="Slide Number Placeholder 5"/>
          <p:cNvSpPr>
            <a:spLocks noGrp="1"/>
          </p:cNvSpPr>
          <p:nvPr>
            <p:ph type="sldNum" sz="quarter" idx="12"/>
          </p:nvPr>
        </p:nvSpPr>
        <p:spPr/>
        <p:txBody>
          <a:bodyPr/>
          <a:lstStyle/>
          <a:p>
            <a:fld id="{A795FE1D-C3C2-4288-B202-270E58405F08}" type="slidenum">
              <a:rPr lang="en-IE" smtClean="0"/>
              <a:t>17</a:t>
            </a:fld>
            <a:endParaRPr lang="en-IE"/>
          </a:p>
        </p:txBody>
      </p:sp>
      <p:graphicFrame>
        <p:nvGraphicFramePr>
          <p:cNvPr id="7" name="Diagram 6"/>
          <p:cNvGraphicFramePr/>
          <p:nvPr>
            <p:extLst>
              <p:ext uri="{D42A27DB-BD31-4B8C-83A1-F6EECF244321}">
                <p14:modId xmlns:p14="http://schemas.microsoft.com/office/powerpoint/2010/main" val="3952049977"/>
              </p:ext>
            </p:extLst>
          </p:nvPr>
        </p:nvGraphicFramePr>
        <p:xfrm>
          <a:off x="5471261" y="1074661"/>
          <a:ext cx="2343527" cy="30844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Text Box 4"/>
          <p:cNvSpPr txBox="1">
            <a:spLocks noChangeArrowheads="1"/>
          </p:cNvSpPr>
          <p:nvPr/>
        </p:nvSpPr>
        <p:spPr bwMode="auto">
          <a:xfrm>
            <a:off x="197114" y="4001294"/>
            <a:ext cx="8749772" cy="2308324"/>
          </a:xfrm>
          <a:prstGeom prst="rect">
            <a:avLst/>
          </a:prstGeom>
          <a:solidFill>
            <a:schemeClr val="bg2">
              <a:lumMod val="25000"/>
            </a:schemeClr>
          </a:solidFill>
          <a:ln>
            <a:noFill/>
          </a:ln>
          <a:effectLst/>
        </p:spPr>
        <p:txBody>
          <a:bodyPr wrap="square">
            <a:spAutoFit/>
          </a:bodyPr>
          <a:lstStyle/>
          <a:p>
            <a:pPr algn="ctr"/>
            <a:r>
              <a:rPr lang="en-IE" altLang="en-US" dirty="0">
                <a:solidFill>
                  <a:srgbClr val="FFFFFF"/>
                </a:solidFill>
              </a:rPr>
              <a:t>In practice, a critical skill in data science is the ability to </a:t>
            </a:r>
            <a:r>
              <a:rPr lang="en-IE" altLang="en-US" b="1" dirty="0">
                <a:solidFill>
                  <a:srgbClr val="FFFFFF"/>
                </a:solidFill>
              </a:rPr>
              <a:t>decompose</a:t>
            </a:r>
            <a:r>
              <a:rPr lang="en-IE" altLang="en-US" dirty="0">
                <a:solidFill>
                  <a:srgbClr val="FFFFFF"/>
                </a:solidFill>
              </a:rPr>
              <a:t> a data analytics problem into </a:t>
            </a:r>
            <a:r>
              <a:rPr lang="en-IE" altLang="en-US" b="1" dirty="0">
                <a:solidFill>
                  <a:srgbClr val="FFFFFF"/>
                </a:solidFill>
              </a:rPr>
              <a:t>pieces</a:t>
            </a:r>
            <a:r>
              <a:rPr lang="en-IE" altLang="en-US" dirty="0">
                <a:solidFill>
                  <a:srgbClr val="FFFFFF"/>
                </a:solidFill>
              </a:rPr>
              <a:t> such that each piece </a:t>
            </a:r>
            <a:r>
              <a:rPr lang="en-IE" altLang="en-US" b="1" dirty="0">
                <a:solidFill>
                  <a:srgbClr val="FFFFFF"/>
                </a:solidFill>
              </a:rPr>
              <a:t>matches a known</a:t>
            </a:r>
            <a:r>
              <a:rPr lang="ga-IE" altLang="en-US" b="1" dirty="0">
                <a:solidFill>
                  <a:srgbClr val="FFFFFF"/>
                </a:solidFill>
              </a:rPr>
              <a:t> </a:t>
            </a:r>
            <a:r>
              <a:rPr lang="en-IE" altLang="en-US" b="1" dirty="0">
                <a:solidFill>
                  <a:srgbClr val="FFFFFF"/>
                </a:solidFill>
              </a:rPr>
              <a:t>task </a:t>
            </a:r>
            <a:r>
              <a:rPr lang="en-IE" altLang="en-US" dirty="0">
                <a:solidFill>
                  <a:srgbClr val="FFFFFF"/>
                </a:solidFill>
              </a:rPr>
              <a:t>for which tools are available. </a:t>
            </a:r>
          </a:p>
          <a:p>
            <a:pPr algn="ctr"/>
            <a:r>
              <a:rPr lang="en-IE" altLang="en-US" dirty="0">
                <a:solidFill>
                  <a:srgbClr val="FFFFFF"/>
                </a:solidFill>
              </a:rPr>
              <a:t>Recognizing familiar problems and their solutions avoids wasting time and resources reinventing the wheel. </a:t>
            </a:r>
          </a:p>
          <a:p>
            <a:pPr algn="ctr"/>
            <a:r>
              <a:rPr lang="en-IE" altLang="en-US" dirty="0">
                <a:solidFill>
                  <a:srgbClr val="FFFFFF"/>
                </a:solidFill>
              </a:rPr>
              <a:t>It also allows people to focus attention on more interesting parts of the process that require human </a:t>
            </a:r>
            <a:r>
              <a:rPr lang="ga-IE" altLang="en-US" dirty="0">
                <a:solidFill>
                  <a:srgbClr val="FFFFFF"/>
                </a:solidFill>
              </a:rPr>
              <a:t>i</a:t>
            </a:r>
            <a:r>
              <a:rPr lang="en-IE" altLang="en-US" dirty="0">
                <a:solidFill>
                  <a:srgbClr val="FFFFFF"/>
                </a:solidFill>
              </a:rPr>
              <a:t>nvolvement — parts that have not been automated, so human creativity and intelligence must come </a:t>
            </a:r>
            <a:r>
              <a:rPr lang="en-IE" altLang="ja-JP" dirty="0">
                <a:solidFill>
                  <a:srgbClr val="FFFFFF"/>
                </a:solidFill>
                <a:ea typeface="ＭＳ Ｐゴシック" charset="-128"/>
              </a:rPr>
              <a:t>into play.</a:t>
            </a:r>
            <a:r>
              <a:rPr lang="en-US" altLang="ja-JP" dirty="0">
                <a:solidFill>
                  <a:srgbClr val="FFFFFF"/>
                </a:solidFill>
                <a:ea typeface="ＭＳ Ｐゴシック" charset="-128"/>
              </a:rPr>
              <a:t> </a:t>
            </a:r>
            <a:endParaRPr lang="en-US" altLang="en-US" dirty="0">
              <a:solidFill>
                <a:srgbClr val="FFFFFF"/>
              </a:solidFill>
            </a:endParaRPr>
          </a:p>
        </p:txBody>
      </p:sp>
    </p:spTree>
    <p:extLst>
      <p:ext uri="{BB962C8B-B14F-4D97-AF65-F5344CB8AC3E}">
        <p14:creationId xmlns:p14="http://schemas.microsoft.com/office/powerpoint/2010/main" val="16404760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ga-IE" dirty="0"/>
              <a:t>Supervised vs. Unsupervised Methods</a:t>
            </a:r>
            <a:endParaRPr lang="en-IE" dirty="0"/>
          </a:p>
        </p:txBody>
      </p:sp>
      <p:sp>
        <p:nvSpPr>
          <p:cNvPr id="3" name="Content Placeholder 2"/>
          <p:cNvSpPr>
            <a:spLocks noGrp="1"/>
          </p:cNvSpPr>
          <p:nvPr>
            <p:ph idx="1"/>
          </p:nvPr>
        </p:nvSpPr>
        <p:spPr/>
        <p:txBody>
          <a:bodyPr>
            <a:normAutofit/>
          </a:bodyPr>
          <a:lstStyle/>
          <a:p>
            <a:pPr>
              <a:lnSpc>
                <a:spcPct val="80000"/>
              </a:lnSpc>
            </a:pPr>
            <a:r>
              <a:rPr lang="en-IE" altLang="en-US" dirty="0"/>
              <a:t>Consider two similar questions we might ask about a customer population. </a:t>
            </a:r>
            <a:endParaRPr lang="ga-IE" altLang="en-US"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p:txBody>
      </p:sp>
      <p:sp>
        <p:nvSpPr>
          <p:cNvPr id="4" name="Date Placeholder 3"/>
          <p:cNvSpPr>
            <a:spLocks noGrp="1"/>
          </p:cNvSpPr>
          <p:nvPr>
            <p:ph type="dt" sz="half" idx="10"/>
          </p:nvPr>
        </p:nvSpPr>
        <p:spPr/>
        <p:txBody>
          <a:bodyPr/>
          <a:lstStyle/>
          <a:p>
            <a:fld id="{7333F5F8-61C6-C547-A7B7-D51708F9908B}" type="datetime1">
              <a:rPr lang="en-GB" smtClean="0"/>
              <a:t>21/01/2019</a:t>
            </a:fld>
            <a:endParaRPr lang="en-IE"/>
          </a:p>
        </p:txBody>
      </p:sp>
      <p:sp>
        <p:nvSpPr>
          <p:cNvPr id="5" name="Footer Placeholder 4"/>
          <p:cNvSpPr>
            <a:spLocks noGrp="1"/>
          </p:cNvSpPr>
          <p:nvPr>
            <p:ph type="ftr" sz="quarter" idx="11"/>
          </p:nvPr>
        </p:nvSpPr>
        <p:spPr/>
        <p:txBody>
          <a:bodyPr/>
          <a:lstStyle/>
          <a:p>
            <a:pPr algn="ctr"/>
            <a:r>
              <a:rPr lang="en-IE"/>
              <a:t>Advanced Data Mining</a:t>
            </a:r>
            <a:endParaRPr lang="en-IE" dirty="0"/>
          </a:p>
        </p:txBody>
      </p:sp>
      <p:sp>
        <p:nvSpPr>
          <p:cNvPr id="6" name="Slide Number Placeholder 5"/>
          <p:cNvSpPr>
            <a:spLocks noGrp="1"/>
          </p:cNvSpPr>
          <p:nvPr>
            <p:ph type="sldNum" sz="quarter" idx="12"/>
          </p:nvPr>
        </p:nvSpPr>
        <p:spPr/>
        <p:txBody>
          <a:bodyPr/>
          <a:lstStyle/>
          <a:p>
            <a:fld id="{A795FE1D-C3C2-4288-B202-270E58405F08}" type="slidenum">
              <a:rPr lang="en-IE" smtClean="0"/>
              <a:t>18</a:t>
            </a:fld>
            <a:endParaRPr lang="en-IE"/>
          </a:p>
        </p:txBody>
      </p:sp>
      <p:sp>
        <p:nvSpPr>
          <p:cNvPr id="9" name="Rectangle 8"/>
          <p:cNvSpPr/>
          <p:nvPr/>
        </p:nvSpPr>
        <p:spPr>
          <a:xfrm>
            <a:off x="628650" y="2434530"/>
            <a:ext cx="3516654" cy="1440160"/>
          </a:xfrm>
          <a:prstGeom prst="rect">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r>
              <a:rPr lang="en-IE" altLang="en-US" dirty="0"/>
              <a:t>“Do our customers naturally fall into different groups?” </a:t>
            </a:r>
          </a:p>
        </p:txBody>
      </p:sp>
      <p:sp>
        <p:nvSpPr>
          <p:cNvPr id="10" name="Rectangle 9"/>
          <p:cNvSpPr/>
          <p:nvPr/>
        </p:nvSpPr>
        <p:spPr>
          <a:xfrm>
            <a:off x="4818008" y="2434530"/>
            <a:ext cx="3516654" cy="1440160"/>
          </a:xfrm>
          <a:prstGeom prst="rect">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r>
              <a:rPr lang="en-IE" altLang="en-US" dirty="0"/>
              <a:t>“Can we find groups of customers who have particularly high likelihoods of cancelling their service soon after their contracts expire?” </a:t>
            </a:r>
          </a:p>
        </p:txBody>
      </p:sp>
      <p:sp>
        <p:nvSpPr>
          <p:cNvPr id="15" name="Rounded Rectangle 14"/>
          <p:cNvSpPr/>
          <p:nvPr/>
        </p:nvSpPr>
        <p:spPr>
          <a:xfrm>
            <a:off x="558199" y="4054078"/>
            <a:ext cx="3941793" cy="2302272"/>
          </a:xfrm>
          <a:prstGeom prst="roundRect">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altLang="en-US" dirty="0"/>
              <a:t>No specific purpose or target has been specified for the grouping. </a:t>
            </a:r>
          </a:p>
          <a:p>
            <a:pPr algn="ctr"/>
            <a:endParaRPr lang="en-IE" altLang="en-US" dirty="0"/>
          </a:p>
          <a:p>
            <a:pPr algn="ctr"/>
            <a:r>
              <a:rPr lang="en-IE" altLang="en-US" dirty="0"/>
              <a:t>When there is no such target, the data mining problem is referred to as unsupervised.</a:t>
            </a:r>
          </a:p>
        </p:txBody>
      </p:sp>
      <p:sp>
        <p:nvSpPr>
          <p:cNvPr id="16" name="Rounded Rectangle 15"/>
          <p:cNvSpPr/>
          <p:nvPr/>
        </p:nvSpPr>
        <p:spPr>
          <a:xfrm>
            <a:off x="4750107" y="4054078"/>
            <a:ext cx="3936693" cy="2302272"/>
          </a:xfrm>
          <a:prstGeom prst="roundRect">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r>
              <a:rPr lang="en-IE" altLang="en-US" dirty="0">
                <a:solidFill>
                  <a:srgbClr val="FFFFFF"/>
                </a:solidFill>
              </a:rPr>
              <a:t>A specific target defined: </a:t>
            </a:r>
            <a:r>
              <a:rPr lang="en-IE" altLang="en-US" i="1" dirty="0">
                <a:solidFill>
                  <a:srgbClr val="FFFFFF"/>
                </a:solidFill>
              </a:rPr>
              <a:t>will a customer leave when their contract expires? </a:t>
            </a:r>
          </a:p>
          <a:p>
            <a:pPr algn="ctr">
              <a:lnSpc>
                <a:spcPct val="80000"/>
              </a:lnSpc>
            </a:pPr>
            <a:endParaRPr lang="en-IE" altLang="en-US" dirty="0">
              <a:solidFill>
                <a:srgbClr val="FFFFFF"/>
              </a:solidFill>
            </a:endParaRPr>
          </a:p>
          <a:p>
            <a:pPr algn="ctr">
              <a:lnSpc>
                <a:spcPct val="80000"/>
              </a:lnSpc>
            </a:pPr>
            <a:r>
              <a:rPr lang="en-IE" altLang="en-US" dirty="0">
                <a:solidFill>
                  <a:srgbClr val="FFFFFF"/>
                </a:solidFill>
              </a:rPr>
              <a:t>Segmentation has a specific reason: to take action based on likelihood of churn. </a:t>
            </a:r>
          </a:p>
          <a:p>
            <a:pPr algn="ctr">
              <a:lnSpc>
                <a:spcPct val="80000"/>
              </a:lnSpc>
            </a:pPr>
            <a:endParaRPr lang="en-IE" altLang="en-US" dirty="0">
              <a:solidFill>
                <a:srgbClr val="FFFFFF"/>
              </a:solidFill>
            </a:endParaRPr>
          </a:p>
          <a:p>
            <a:pPr algn="ctr">
              <a:lnSpc>
                <a:spcPct val="80000"/>
              </a:lnSpc>
            </a:pPr>
            <a:r>
              <a:rPr lang="en-IE" altLang="en-US" dirty="0">
                <a:solidFill>
                  <a:srgbClr val="FFFFFF"/>
                </a:solidFill>
              </a:rPr>
              <a:t>Thus a </a:t>
            </a:r>
            <a:r>
              <a:rPr lang="en-IE" altLang="en-US" b="1" dirty="0">
                <a:solidFill>
                  <a:srgbClr val="FFFFFF"/>
                </a:solidFill>
              </a:rPr>
              <a:t>supervised</a:t>
            </a:r>
            <a:r>
              <a:rPr lang="en-IE" altLang="en-US" dirty="0">
                <a:solidFill>
                  <a:srgbClr val="FFFFFF"/>
                </a:solidFill>
              </a:rPr>
              <a:t> </a:t>
            </a:r>
            <a:r>
              <a:rPr lang="en-IE" altLang="ja-JP" dirty="0">
                <a:solidFill>
                  <a:srgbClr val="FFFFFF"/>
                </a:solidFill>
                <a:ea typeface="ＭＳ Ｐゴシック" charset="-128"/>
              </a:rPr>
              <a:t>data mining problem</a:t>
            </a:r>
            <a:r>
              <a:rPr lang="en-US" altLang="ja-JP" dirty="0">
                <a:solidFill>
                  <a:srgbClr val="FFFFFF"/>
                </a:solidFill>
                <a:ea typeface="ＭＳ Ｐゴシック" charset="-128"/>
              </a:rPr>
              <a:t> </a:t>
            </a:r>
            <a:endParaRPr lang="en-US" altLang="en-US" dirty="0">
              <a:solidFill>
                <a:srgbClr val="FFFFFF"/>
              </a:solidFill>
            </a:endParaRPr>
          </a:p>
        </p:txBody>
      </p:sp>
      <p:sp>
        <p:nvSpPr>
          <p:cNvPr id="17" name="Down Arrow 16"/>
          <p:cNvSpPr/>
          <p:nvPr/>
        </p:nvSpPr>
        <p:spPr>
          <a:xfrm>
            <a:off x="6342101" y="3719750"/>
            <a:ext cx="720080" cy="387908"/>
          </a:xfrm>
          <a:prstGeom prst="downArrow">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IE"/>
          </a:p>
        </p:txBody>
      </p:sp>
      <p:sp>
        <p:nvSpPr>
          <p:cNvPr id="13" name="Down Arrow 12"/>
          <p:cNvSpPr/>
          <p:nvPr/>
        </p:nvSpPr>
        <p:spPr>
          <a:xfrm>
            <a:off x="2065507" y="3725188"/>
            <a:ext cx="720080" cy="387908"/>
          </a:xfrm>
          <a:prstGeom prst="downArrow">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IE"/>
          </a:p>
        </p:txBody>
      </p:sp>
    </p:spTree>
    <p:extLst>
      <p:ext uri="{BB962C8B-B14F-4D97-AF65-F5344CB8AC3E}">
        <p14:creationId xmlns:p14="http://schemas.microsoft.com/office/powerpoint/2010/main" val="2387811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ga-IE" dirty="0"/>
              <a:t>Supervised vs. Unsupervised Methods</a:t>
            </a:r>
            <a:endParaRPr lang="en-IE" dirty="0"/>
          </a:p>
        </p:txBody>
      </p:sp>
      <p:sp>
        <p:nvSpPr>
          <p:cNvPr id="3" name="Content Placeholder 2"/>
          <p:cNvSpPr>
            <a:spLocks noGrp="1"/>
          </p:cNvSpPr>
          <p:nvPr>
            <p:ph idx="1"/>
          </p:nvPr>
        </p:nvSpPr>
        <p:spPr/>
        <p:txBody>
          <a:bodyPr>
            <a:normAutofit/>
          </a:bodyPr>
          <a:lstStyle/>
          <a:p>
            <a:pPr>
              <a:lnSpc>
                <a:spcPct val="80000"/>
              </a:lnSpc>
            </a:pPr>
            <a:r>
              <a:rPr lang="en-IE" altLang="en-US" dirty="0"/>
              <a:t>Consider two similar questions we might ask about a customer population. </a:t>
            </a:r>
            <a:endParaRPr lang="ga-IE" altLang="en-US"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a:p>
            <a:pPr lvl="2">
              <a:lnSpc>
                <a:spcPct val="80000"/>
              </a:lnSpc>
            </a:pPr>
            <a:endParaRPr lang="ga-IE" altLang="en-US" sz="1800" dirty="0"/>
          </a:p>
        </p:txBody>
      </p:sp>
      <p:sp>
        <p:nvSpPr>
          <p:cNvPr id="4" name="Date Placeholder 3"/>
          <p:cNvSpPr>
            <a:spLocks noGrp="1"/>
          </p:cNvSpPr>
          <p:nvPr>
            <p:ph type="dt" sz="half" idx="10"/>
          </p:nvPr>
        </p:nvSpPr>
        <p:spPr/>
        <p:txBody>
          <a:bodyPr/>
          <a:lstStyle/>
          <a:p>
            <a:fld id="{7333F5F8-61C6-C547-A7B7-D51708F9908B}" type="datetime1">
              <a:rPr lang="en-GB" smtClean="0"/>
              <a:t>21/01/2019</a:t>
            </a:fld>
            <a:endParaRPr lang="en-IE"/>
          </a:p>
        </p:txBody>
      </p:sp>
      <p:sp>
        <p:nvSpPr>
          <p:cNvPr id="5" name="Footer Placeholder 4"/>
          <p:cNvSpPr>
            <a:spLocks noGrp="1"/>
          </p:cNvSpPr>
          <p:nvPr>
            <p:ph type="ftr" sz="quarter" idx="11"/>
          </p:nvPr>
        </p:nvSpPr>
        <p:spPr/>
        <p:txBody>
          <a:bodyPr/>
          <a:lstStyle/>
          <a:p>
            <a:pPr algn="ctr"/>
            <a:r>
              <a:rPr lang="en-IE"/>
              <a:t>Advanced Data Mining</a:t>
            </a:r>
            <a:endParaRPr lang="en-IE" dirty="0"/>
          </a:p>
        </p:txBody>
      </p:sp>
      <p:sp>
        <p:nvSpPr>
          <p:cNvPr id="6" name="Slide Number Placeholder 5"/>
          <p:cNvSpPr>
            <a:spLocks noGrp="1"/>
          </p:cNvSpPr>
          <p:nvPr>
            <p:ph type="sldNum" sz="quarter" idx="12"/>
          </p:nvPr>
        </p:nvSpPr>
        <p:spPr/>
        <p:txBody>
          <a:bodyPr/>
          <a:lstStyle/>
          <a:p>
            <a:fld id="{A795FE1D-C3C2-4288-B202-270E58405F08}" type="slidenum">
              <a:rPr lang="en-IE" smtClean="0"/>
              <a:t>19</a:t>
            </a:fld>
            <a:endParaRPr lang="en-IE"/>
          </a:p>
        </p:txBody>
      </p:sp>
      <p:grpSp>
        <p:nvGrpSpPr>
          <p:cNvPr id="7" name="Group 6"/>
          <p:cNvGrpSpPr/>
          <p:nvPr/>
        </p:nvGrpSpPr>
        <p:grpSpPr>
          <a:xfrm>
            <a:off x="999088" y="2377563"/>
            <a:ext cx="2961527" cy="2983491"/>
            <a:chOff x="558199" y="1988221"/>
            <a:chExt cx="3941793" cy="4368129"/>
          </a:xfrm>
        </p:grpSpPr>
        <p:sp>
          <p:nvSpPr>
            <p:cNvPr id="9" name="Rectangle 8"/>
            <p:cNvSpPr/>
            <p:nvPr/>
          </p:nvSpPr>
          <p:spPr>
            <a:xfrm>
              <a:off x="778615" y="1988221"/>
              <a:ext cx="3516654" cy="1440160"/>
            </a:xfrm>
            <a:prstGeom prst="rect">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r>
                <a:rPr lang="en-IE" altLang="en-US" sz="1200" dirty="0"/>
                <a:t>“Do our customers naturally fall into different groups?” </a:t>
              </a:r>
            </a:p>
          </p:txBody>
        </p:sp>
        <p:sp>
          <p:nvSpPr>
            <p:cNvPr id="13" name="Down Arrow 12"/>
            <p:cNvSpPr/>
            <p:nvPr/>
          </p:nvSpPr>
          <p:spPr>
            <a:xfrm>
              <a:off x="2169055" y="3589146"/>
              <a:ext cx="720080" cy="387908"/>
            </a:xfrm>
            <a:prstGeom prst="downArrow">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IE" sz="1200"/>
            </a:p>
          </p:txBody>
        </p:sp>
        <p:sp>
          <p:nvSpPr>
            <p:cNvPr id="15" name="Rounded Rectangle 14"/>
            <p:cNvSpPr/>
            <p:nvPr/>
          </p:nvSpPr>
          <p:spPr>
            <a:xfrm>
              <a:off x="558199" y="4054078"/>
              <a:ext cx="3941793" cy="2302272"/>
            </a:xfrm>
            <a:prstGeom prst="roundRect">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altLang="en-US" sz="1200" dirty="0"/>
                <a:t>No specific purpose or target has been specified for the grouping. </a:t>
              </a:r>
            </a:p>
            <a:p>
              <a:pPr algn="ctr"/>
              <a:endParaRPr lang="en-IE" altLang="en-US" sz="1200" dirty="0"/>
            </a:p>
            <a:p>
              <a:pPr algn="ctr"/>
              <a:r>
                <a:rPr lang="en-IE" altLang="en-US" sz="1200" dirty="0"/>
                <a:t>When there is no such target, the data mining problem is referred to as unsupervised.</a:t>
              </a:r>
            </a:p>
          </p:txBody>
        </p:sp>
      </p:grpSp>
      <p:grpSp>
        <p:nvGrpSpPr>
          <p:cNvPr id="8" name="Group 7"/>
          <p:cNvGrpSpPr/>
          <p:nvPr/>
        </p:nvGrpSpPr>
        <p:grpSpPr>
          <a:xfrm>
            <a:off x="4960569" y="2403199"/>
            <a:ext cx="2957695" cy="2983491"/>
            <a:chOff x="4750107" y="1988221"/>
            <a:chExt cx="3936693" cy="4368129"/>
          </a:xfrm>
        </p:grpSpPr>
        <p:sp>
          <p:nvSpPr>
            <p:cNvPr id="10" name="Rectangle 9"/>
            <p:cNvSpPr/>
            <p:nvPr/>
          </p:nvSpPr>
          <p:spPr>
            <a:xfrm>
              <a:off x="4967973" y="1988221"/>
              <a:ext cx="3516655" cy="1440161"/>
            </a:xfrm>
            <a:prstGeom prst="rect">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r>
                <a:rPr lang="en-IE" altLang="en-US" sz="1200" dirty="0"/>
                <a:t>“Can we find groups of customers who have particularly high likelihoods of cancelling their service soon after their contracts expire?” </a:t>
              </a:r>
            </a:p>
          </p:txBody>
        </p:sp>
        <p:sp>
          <p:nvSpPr>
            <p:cNvPr id="16" name="Rounded Rectangle 15"/>
            <p:cNvSpPr/>
            <p:nvPr/>
          </p:nvSpPr>
          <p:spPr>
            <a:xfrm>
              <a:off x="4750107" y="4054078"/>
              <a:ext cx="3936693" cy="2302272"/>
            </a:xfrm>
            <a:prstGeom prst="roundRect">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r>
                <a:rPr lang="en-IE" altLang="en-US" sz="1200" dirty="0">
                  <a:solidFill>
                    <a:srgbClr val="FFFFFF"/>
                  </a:solidFill>
                </a:rPr>
                <a:t>A specific target defined: </a:t>
              </a:r>
              <a:r>
                <a:rPr lang="en-IE" altLang="en-US" sz="1200" i="1" dirty="0">
                  <a:solidFill>
                    <a:srgbClr val="FFFFFF"/>
                  </a:solidFill>
                </a:rPr>
                <a:t>will a customer leave when their contract expires? </a:t>
              </a:r>
            </a:p>
            <a:p>
              <a:pPr algn="ctr">
                <a:lnSpc>
                  <a:spcPct val="80000"/>
                </a:lnSpc>
              </a:pPr>
              <a:endParaRPr lang="en-IE" altLang="en-US" sz="1200" dirty="0">
                <a:solidFill>
                  <a:srgbClr val="FFFFFF"/>
                </a:solidFill>
              </a:endParaRPr>
            </a:p>
            <a:p>
              <a:pPr algn="ctr">
                <a:lnSpc>
                  <a:spcPct val="80000"/>
                </a:lnSpc>
              </a:pPr>
              <a:r>
                <a:rPr lang="en-IE" altLang="en-US" sz="1200" dirty="0">
                  <a:solidFill>
                    <a:srgbClr val="FFFFFF"/>
                  </a:solidFill>
                </a:rPr>
                <a:t>Segmentation has a specific reason: to take action based on likelihood of churn. </a:t>
              </a:r>
            </a:p>
            <a:p>
              <a:pPr algn="ctr">
                <a:lnSpc>
                  <a:spcPct val="80000"/>
                </a:lnSpc>
              </a:pPr>
              <a:endParaRPr lang="en-IE" altLang="en-US" sz="1200" dirty="0">
                <a:solidFill>
                  <a:srgbClr val="FFFFFF"/>
                </a:solidFill>
              </a:endParaRPr>
            </a:p>
            <a:p>
              <a:pPr algn="ctr">
                <a:lnSpc>
                  <a:spcPct val="80000"/>
                </a:lnSpc>
              </a:pPr>
              <a:r>
                <a:rPr lang="en-IE" altLang="en-US" sz="1200" dirty="0">
                  <a:solidFill>
                    <a:srgbClr val="FFFFFF"/>
                  </a:solidFill>
                </a:rPr>
                <a:t>Thus a </a:t>
              </a:r>
              <a:r>
                <a:rPr lang="en-IE" altLang="en-US" sz="1200" b="1" dirty="0">
                  <a:solidFill>
                    <a:srgbClr val="FFFFFF"/>
                  </a:solidFill>
                </a:rPr>
                <a:t>supervised</a:t>
              </a:r>
              <a:r>
                <a:rPr lang="en-IE" altLang="en-US" sz="1200" dirty="0">
                  <a:solidFill>
                    <a:srgbClr val="FFFFFF"/>
                  </a:solidFill>
                </a:rPr>
                <a:t> </a:t>
              </a:r>
              <a:r>
                <a:rPr lang="en-IE" altLang="ja-JP" sz="1200" dirty="0">
                  <a:solidFill>
                    <a:srgbClr val="FFFFFF"/>
                  </a:solidFill>
                  <a:ea typeface="ＭＳ Ｐゴシック" charset="-128"/>
                </a:rPr>
                <a:t>data mining problem</a:t>
              </a:r>
              <a:r>
                <a:rPr lang="en-US" altLang="ja-JP" sz="1200" dirty="0">
                  <a:solidFill>
                    <a:srgbClr val="FFFFFF"/>
                  </a:solidFill>
                  <a:ea typeface="ＭＳ Ｐゴシック" charset="-128"/>
                </a:rPr>
                <a:t> </a:t>
              </a:r>
              <a:endParaRPr lang="en-US" altLang="en-US" sz="1200" dirty="0">
                <a:solidFill>
                  <a:srgbClr val="FFFFFF"/>
                </a:solidFill>
              </a:endParaRPr>
            </a:p>
          </p:txBody>
        </p:sp>
        <p:sp>
          <p:nvSpPr>
            <p:cNvPr id="17" name="Down Arrow 16"/>
            <p:cNvSpPr/>
            <p:nvPr/>
          </p:nvSpPr>
          <p:spPr>
            <a:xfrm>
              <a:off x="6358413" y="3589146"/>
              <a:ext cx="720080" cy="387908"/>
            </a:xfrm>
            <a:prstGeom prst="downArrow">
              <a:avLst/>
            </a:prstGeom>
            <a:solidFill>
              <a:schemeClr val="bg2">
                <a:lumMod val="2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80000"/>
                </a:lnSpc>
              </a:pPr>
              <a:endParaRPr lang="en-IE" sz="1200"/>
            </a:p>
          </p:txBody>
        </p:sp>
      </p:grpSp>
      <p:sp>
        <p:nvSpPr>
          <p:cNvPr id="11" name="TextBox 10"/>
          <p:cNvSpPr txBox="1"/>
          <p:nvPr/>
        </p:nvSpPr>
        <p:spPr>
          <a:xfrm>
            <a:off x="966586" y="5467313"/>
            <a:ext cx="3183422" cy="923330"/>
          </a:xfrm>
          <a:prstGeom prst="rect">
            <a:avLst/>
          </a:prstGeom>
          <a:noFill/>
        </p:spPr>
        <p:txBody>
          <a:bodyPr wrap="square" rtlCol="0">
            <a:spAutoFit/>
          </a:bodyPr>
          <a:lstStyle/>
          <a:p>
            <a:pPr algn="ctr"/>
            <a:r>
              <a:rPr lang="en-US" dirty="0"/>
              <a:t>Search for groups / patterns using notions of “similar” or “distance”</a:t>
            </a:r>
          </a:p>
        </p:txBody>
      </p:sp>
      <p:sp>
        <p:nvSpPr>
          <p:cNvPr id="18" name="TextBox 17"/>
          <p:cNvSpPr txBox="1"/>
          <p:nvPr/>
        </p:nvSpPr>
        <p:spPr>
          <a:xfrm>
            <a:off x="4431357" y="5445009"/>
            <a:ext cx="4421929" cy="923330"/>
          </a:xfrm>
          <a:prstGeom prst="rect">
            <a:avLst/>
          </a:prstGeom>
          <a:noFill/>
        </p:spPr>
        <p:txBody>
          <a:bodyPr wrap="square" rtlCol="0">
            <a:spAutoFit/>
          </a:bodyPr>
          <a:lstStyle/>
          <a:p>
            <a:pPr algn="ctr"/>
            <a:r>
              <a:rPr lang="en-US" dirty="0"/>
              <a:t>Build (learn) some function </a:t>
            </a:r>
          </a:p>
          <a:p>
            <a:pPr algn="ctr"/>
            <a:r>
              <a:rPr lang="en-US" dirty="0"/>
              <a:t>y = f(x) where y is our dependent variable, and x is 1 or more independent variables</a:t>
            </a:r>
          </a:p>
        </p:txBody>
      </p:sp>
    </p:spTree>
    <p:extLst>
      <p:ext uri="{BB962C8B-B14F-4D97-AF65-F5344CB8AC3E}">
        <p14:creationId xmlns:p14="http://schemas.microsoft.com/office/powerpoint/2010/main" val="606464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163195" indent="-282575"/>
            <a:r>
              <a:rPr lang="en-US" altLang="en-US" dirty="0"/>
              <a:t>D</a:t>
            </a:r>
            <a:r>
              <a:rPr lang="ga-IE" altLang="en-US" dirty="0"/>
              <a:t>ata Mining &amp; Data Science</a:t>
            </a:r>
          </a:p>
        </p:txBody>
      </p:sp>
      <p:sp>
        <p:nvSpPr>
          <p:cNvPr id="3" name="Content Placeholder 2"/>
          <p:cNvSpPr>
            <a:spLocks noGrp="1"/>
          </p:cNvSpPr>
          <p:nvPr>
            <p:ph idx="1"/>
          </p:nvPr>
        </p:nvSpPr>
        <p:spPr/>
        <p:txBody>
          <a:bodyPr>
            <a:normAutofit/>
          </a:bodyPr>
          <a:lstStyle/>
          <a:p>
            <a:pPr>
              <a:lnSpc>
                <a:spcPct val="90000"/>
              </a:lnSpc>
            </a:pPr>
            <a:r>
              <a:rPr lang="en-IE" altLang="en-US" sz="2000" dirty="0"/>
              <a:t>The terms “data science” and “data mining” often are used interchangeably, and the former has taken a life of its own as various individuals and organizations try to capitalize on the current hype surrounding it.</a:t>
            </a:r>
          </a:p>
          <a:p>
            <a:pPr>
              <a:lnSpc>
                <a:spcPct val="90000"/>
              </a:lnSpc>
              <a:buFont typeface="Wingdings" pitchFamily="2" charset="2"/>
              <a:buNone/>
            </a:pPr>
            <a:r>
              <a:rPr lang="en-IE" altLang="en-US" sz="2000" dirty="0"/>
              <a:t> </a:t>
            </a:r>
            <a:endParaRPr lang="en-US" altLang="en-US" sz="2000" dirty="0"/>
          </a:p>
          <a:p>
            <a:pPr lvl="1">
              <a:lnSpc>
                <a:spcPct val="90000"/>
              </a:lnSpc>
            </a:pPr>
            <a:r>
              <a:rPr lang="en-IE" altLang="en-US" dirty="0"/>
              <a:t>At a high level, data science is a set of fundamental principles that guide the extraction of knowledge from data. </a:t>
            </a:r>
          </a:p>
          <a:p>
            <a:pPr lvl="1">
              <a:lnSpc>
                <a:spcPct val="90000"/>
              </a:lnSpc>
            </a:pPr>
            <a:endParaRPr lang="en-US" altLang="en-US" dirty="0"/>
          </a:p>
          <a:p>
            <a:pPr lvl="1">
              <a:lnSpc>
                <a:spcPct val="90000"/>
              </a:lnSpc>
            </a:pPr>
            <a:r>
              <a:rPr lang="en-IE" altLang="en-US" dirty="0"/>
              <a:t>Data mining is the extraction of knowledge from data, via technologies that incorporate these principles. </a:t>
            </a:r>
          </a:p>
          <a:p>
            <a:pPr lvl="1">
              <a:lnSpc>
                <a:spcPct val="90000"/>
              </a:lnSpc>
            </a:pPr>
            <a:endParaRPr lang="en-US" altLang="en-US" dirty="0"/>
          </a:p>
          <a:p>
            <a:pPr lvl="1">
              <a:lnSpc>
                <a:spcPct val="90000"/>
              </a:lnSpc>
            </a:pPr>
            <a:r>
              <a:rPr lang="en-IE" altLang="en-US" dirty="0"/>
              <a:t>As a term, “data science” often is applied more broadly than the traditional use of “data mining,” but data mining techniques provide some of the clearest illustrations of the principles of data science.</a:t>
            </a:r>
            <a:endParaRPr lang="en-US" altLang="en-US" dirty="0"/>
          </a:p>
          <a:p>
            <a:pPr marL="639445" lvl="1" indent="-282575"/>
            <a:endParaRPr lang="ga-IE" altLang="en-US" dirty="0"/>
          </a:p>
        </p:txBody>
      </p:sp>
      <p:sp>
        <p:nvSpPr>
          <p:cNvPr id="4" name="Date Placeholder 3"/>
          <p:cNvSpPr>
            <a:spLocks noGrp="1"/>
          </p:cNvSpPr>
          <p:nvPr>
            <p:ph type="dt" sz="half" idx="10"/>
          </p:nvPr>
        </p:nvSpPr>
        <p:spPr/>
        <p:txBody>
          <a:bodyPr/>
          <a:lstStyle/>
          <a:p>
            <a:fld id="{5FA9EFDF-A3C9-7D4E-A447-08D3B536D067}" type="datetime1">
              <a:rPr lang="en-GB" smtClean="0"/>
              <a:t>21/01/2019</a:t>
            </a:fld>
            <a:endParaRPr lang="en-IE"/>
          </a:p>
        </p:txBody>
      </p:sp>
      <p:sp>
        <p:nvSpPr>
          <p:cNvPr id="5" name="Footer Placeholder 4"/>
          <p:cNvSpPr>
            <a:spLocks noGrp="1"/>
          </p:cNvSpPr>
          <p:nvPr>
            <p:ph type="ftr" sz="quarter" idx="11"/>
          </p:nvPr>
        </p:nvSpPr>
        <p:spPr/>
        <p:txBody>
          <a:bodyPr/>
          <a:lstStyle/>
          <a:p>
            <a:pPr algn="ctr"/>
            <a:r>
              <a:rPr lang="en-IE"/>
              <a:t>Advanced Data Mining</a:t>
            </a:r>
            <a:endParaRPr lang="en-IE" dirty="0"/>
          </a:p>
        </p:txBody>
      </p:sp>
      <p:sp>
        <p:nvSpPr>
          <p:cNvPr id="6" name="Slide Number Placeholder 5"/>
          <p:cNvSpPr>
            <a:spLocks noGrp="1"/>
          </p:cNvSpPr>
          <p:nvPr>
            <p:ph type="sldNum" sz="quarter" idx="12"/>
          </p:nvPr>
        </p:nvSpPr>
        <p:spPr/>
        <p:txBody>
          <a:bodyPr/>
          <a:lstStyle/>
          <a:p>
            <a:fld id="{A795FE1D-C3C2-4288-B202-270E58405F08}" type="slidenum">
              <a:rPr lang="en-IE" smtClean="0"/>
              <a:t>2</a:t>
            </a:fld>
            <a:endParaRPr lang="en-IE"/>
          </a:p>
        </p:txBody>
      </p:sp>
    </p:spTree>
    <p:extLst>
      <p:ext uri="{BB962C8B-B14F-4D97-AF65-F5344CB8AC3E}">
        <p14:creationId xmlns:p14="http://schemas.microsoft.com/office/powerpoint/2010/main" val="1086266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problems we will look at</a:t>
            </a:r>
          </a:p>
        </p:txBody>
      </p:sp>
      <p:sp>
        <p:nvSpPr>
          <p:cNvPr id="6" name="Content Placeholder 5"/>
          <p:cNvSpPr>
            <a:spLocks noGrp="1"/>
          </p:cNvSpPr>
          <p:nvPr>
            <p:ph idx="1"/>
          </p:nvPr>
        </p:nvSpPr>
        <p:spPr/>
        <p:txBody>
          <a:bodyPr>
            <a:normAutofit fontScale="92500" lnSpcReduction="20000"/>
          </a:bodyPr>
          <a:lstStyle/>
          <a:p>
            <a:r>
              <a:rPr lang="en-US" dirty="0"/>
              <a:t>Classification: Assigning a label based on specific information</a:t>
            </a:r>
          </a:p>
          <a:p>
            <a:pPr lvl="1"/>
            <a:r>
              <a:rPr lang="en-US" dirty="0"/>
              <a:t>Customers that will/will not cancel their contract</a:t>
            </a:r>
          </a:p>
          <a:p>
            <a:pPr lvl="1"/>
            <a:r>
              <a:rPr lang="en-US" dirty="0"/>
              <a:t>Is spam, is not spam</a:t>
            </a:r>
          </a:p>
          <a:p>
            <a:pPr lvl="1"/>
            <a:r>
              <a:rPr lang="en-US" dirty="0"/>
              <a:t>Type of flower/bug/fish etc.</a:t>
            </a:r>
          </a:p>
          <a:p>
            <a:pPr lvl="1"/>
            <a:r>
              <a:rPr lang="en-US" dirty="0"/>
              <a:t>Students who will/will not pass ADM</a:t>
            </a:r>
          </a:p>
          <a:p>
            <a:pPr lvl="1"/>
            <a:endParaRPr lang="en-US" dirty="0"/>
          </a:p>
          <a:p>
            <a:r>
              <a:rPr lang="en-US" dirty="0"/>
              <a:t>Regression: Predict / forecast a value</a:t>
            </a:r>
          </a:p>
          <a:p>
            <a:pPr lvl="1"/>
            <a:r>
              <a:rPr lang="en-US" dirty="0"/>
              <a:t>The price of bitcoin tomorrow / in an hour</a:t>
            </a:r>
          </a:p>
          <a:p>
            <a:pPr lvl="1"/>
            <a:r>
              <a:rPr lang="en-US" dirty="0"/>
              <a:t>The score a collection of students will get in ADM</a:t>
            </a:r>
          </a:p>
          <a:p>
            <a:pPr lvl="1"/>
            <a:endParaRPr lang="en-US" dirty="0"/>
          </a:p>
          <a:p>
            <a:r>
              <a:rPr lang="en-US" dirty="0"/>
              <a:t>Clustering: Data segmentation</a:t>
            </a:r>
          </a:p>
          <a:p>
            <a:pPr lvl="1"/>
            <a:r>
              <a:rPr lang="en-US" dirty="0"/>
              <a:t>“Types” of customers/flowers/students etc.</a:t>
            </a:r>
          </a:p>
          <a:p>
            <a:pPr lvl="1"/>
            <a:endParaRPr lang="en-US" dirty="0"/>
          </a:p>
          <a:p>
            <a:r>
              <a:rPr lang="en-US" dirty="0"/>
              <a:t>Feature Engineering and Dimensionality Reduction</a:t>
            </a:r>
          </a:p>
          <a:p>
            <a:pPr lvl="1"/>
            <a:r>
              <a:rPr lang="en-US" dirty="0"/>
              <a:t>Deriving data from data</a:t>
            </a:r>
          </a:p>
          <a:p>
            <a:pPr lvl="1"/>
            <a:r>
              <a:rPr lang="en-US" dirty="0"/>
              <a:t>Reducing the amount of data such that it is more manageable </a:t>
            </a:r>
          </a:p>
          <a:p>
            <a:pPr lvl="1"/>
            <a:endParaRPr lang="en-US" dirty="0"/>
          </a:p>
        </p:txBody>
      </p:sp>
      <p:sp>
        <p:nvSpPr>
          <p:cNvPr id="3" name="Date Placeholder 2"/>
          <p:cNvSpPr>
            <a:spLocks noGrp="1"/>
          </p:cNvSpPr>
          <p:nvPr>
            <p:ph type="dt" sz="half" idx="10"/>
          </p:nvPr>
        </p:nvSpPr>
        <p:spPr/>
        <p:txBody>
          <a:bodyPr/>
          <a:lstStyle/>
          <a:p>
            <a:fld id="{4F226F89-B141-7A40-BB80-5642918A7A0B}" type="datetime1">
              <a:rPr lang="en-GB" smtClean="0"/>
              <a:t>21/01/2019</a:t>
            </a:fld>
            <a:endParaRPr lang="en-IE"/>
          </a:p>
        </p:txBody>
      </p:sp>
      <p:sp>
        <p:nvSpPr>
          <p:cNvPr id="4" name="Footer Placeholder 3"/>
          <p:cNvSpPr>
            <a:spLocks noGrp="1"/>
          </p:cNvSpPr>
          <p:nvPr>
            <p:ph type="ftr" sz="quarter" idx="11"/>
          </p:nvPr>
        </p:nvSpPr>
        <p:spPr/>
        <p:txBody>
          <a:bodyPr/>
          <a:lstStyle/>
          <a:p>
            <a:r>
              <a:rPr lang="en-IE"/>
              <a:t>Advanced Data Mining</a:t>
            </a:r>
          </a:p>
        </p:txBody>
      </p:sp>
      <p:sp>
        <p:nvSpPr>
          <p:cNvPr id="5" name="Slide Number Placeholder 4"/>
          <p:cNvSpPr>
            <a:spLocks noGrp="1"/>
          </p:cNvSpPr>
          <p:nvPr>
            <p:ph type="sldNum" sz="quarter" idx="12"/>
          </p:nvPr>
        </p:nvSpPr>
        <p:spPr/>
        <p:txBody>
          <a:bodyPr/>
          <a:lstStyle/>
          <a:p>
            <a:fld id="{A795FE1D-C3C2-4288-B202-270E58405F08}" type="slidenum">
              <a:rPr lang="en-IE" smtClean="0"/>
              <a:t>20</a:t>
            </a:fld>
            <a:endParaRPr lang="en-IE"/>
          </a:p>
        </p:txBody>
      </p:sp>
    </p:spTree>
    <p:extLst>
      <p:ext uri="{BB962C8B-B14F-4D97-AF65-F5344CB8AC3E}">
        <p14:creationId xmlns:p14="http://schemas.microsoft.com/office/powerpoint/2010/main" val="9475617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Methods Taxonomy </a:t>
            </a:r>
          </a:p>
        </p:txBody>
      </p:sp>
      <p:pic>
        <p:nvPicPr>
          <p:cNvPr id="9" name="Content Placeholder 8"/>
          <p:cNvPicPr>
            <a:picLocks noGrp="1" noChangeAspect="1"/>
          </p:cNvPicPr>
          <p:nvPr>
            <p:ph idx="1"/>
          </p:nvPr>
        </p:nvPicPr>
        <p:blipFill>
          <a:blip r:embed="rId2"/>
          <a:stretch>
            <a:fillRect/>
          </a:stretch>
        </p:blipFill>
        <p:spPr>
          <a:xfrm>
            <a:off x="811859" y="1443038"/>
            <a:ext cx="7703491" cy="4799636"/>
          </a:xfrm>
          <a:prstGeom prst="rect">
            <a:avLst/>
          </a:prstGeom>
        </p:spPr>
      </p:pic>
      <p:sp>
        <p:nvSpPr>
          <p:cNvPr id="3" name="Date Placeholder 2"/>
          <p:cNvSpPr>
            <a:spLocks noGrp="1"/>
          </p:cNvSpPr>
          <p:nvPr>
            <p:ph type="dt" sz="half" idx="10"/>
          </p:nvPr>
        </p:nvSpPr>
        <p:spPr/>
        <p:txBody>
          <a:bodyPr/>
          <a:lstStyle/>
          <a:p>
            <a:fld id="{4F226F89-B141-7A40-BB80-5642918A7A0B}" type="datetime1">
              <a:rPr lang="en-GB" smtClean="0"/>
              <a:t>21/01/2019</a:t>
            </a:fld>
            <a:endParaRPr lang="en-IE"/>
          </a:p>
        </p:txBody>
      </p:sp>
      <p:sp>
        <p:nvSpPr>
          <p:cNvPr id="4" name="Footer Placeholder 3"/>
          <p:cNvSpPr>
            <a:spLocks noGrp="1"/>
          </p:cNvSpPr>
          <p:nvPr>
            <p:ph type="ftr" sz="quarter" idx="11"/>
          </p:nvPr>
        </p:nvSpPr>
        <p:spPr/>
        <p:txBody>
          <a:bodyPr/>
          <a:lstStyle/>
          <a:p>
            <a:r>
              <a:rPr lang="en-IE"/>
              <a:t>Advanced Data Mining</a:t>
            </a:r>
          </a:p>
        </p:txBody>
      </p:sp>
      <p:sp>
        <p:nvSpPr>
          <p:cNvPr id="5" name="Slide Number Placeholder 4"/>
          <p:cNvSpPr>
            <a:spLocks noGrp="1"/>
          </p:cNvSpPr>
          <p:nvPr>
            <p:ph type="sldNum" sz="quarter" idx="12"/>
          </p:nvPr>
        </p:nvSpPr>
        <p:spPr/>
        <p:txBody>
          <a:bodyPr/>
          <a:lstStyle/>
          <a:p>
            <a:fld id="{A795FE1D-C3C2-4288-B202-270E58405F08}" type="slidenum">
              <a:rPr lang="en-IE" smtClean="0"/>
              <a:t>21</a:t>
            </a:fld>
            <a:endParaRPr lang="en-IE"/>
          </a:p>
        </p:txBody>
      </p:sp>
    </p:spTree>
    <p:extLst>
      <p:ext uri="{BB962C8B-B14F-4D97-AF65-F5344CB8AC3E}">
        <p14:creationId xmlns:p14="http://schemas.microsoft.com/office/powerpoint/2010/main" val="5330207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Starting Point: Supervised Learning</a:t>
            </a:r>
          </a:p>
        </p:txBody>
      </p:sp>
      <p:sp>
        <p:nvSpPr>
          <p:cNvPr id="3" name="Content Placeholder 2"/>
          <p:cNvSpPr>
            <a:spLocks noGrp="1"/>
          </p:cNvSpPr>
          <p:nvPr>
            <p:ph idx="1"/>
          </p:nvPr>
        </p:nvSpPr>
        <p:spPr/>
        <p:txBody>
          <a:bodyPr>
            <a:normAutofit fontScale="92500"/>
          </a:bodyPr>
          <a:lstStyle/>
          <a:p>
            <a:r>
              <a:rPr lang="en-US" dirty="0"/>
              <a:t>Outcome measurement Y (also called the dependent variable, response, target).</a:t>
            </a:r>
          </a:p>
          <a:p>
            <a:r>
              <a:rPr lang="en-US" dirty="0"/>
              <a:t>Vector of p predictor variables X (also called inputs, regressions, covariates, features, independent variables, </a:t>
            </a:r>
            <a:r>
              <a:rPr lang="mr-IN" dirty="0"/>
              <a:t>…</a:t>
            </a:r>
            <a:r>
              <a:rPr lang="en-GB" dirty="0"/>
              <a:t>)</a:t>
            </a:r>
          </a:p>
          <a:p>
            <a:endParaRPr lang="en-GB" dirty="0"/>
          </a:p>
          <a:p>
            <a:r>
              <a:rPr lang="en-GB" dirty="0"/>
              <a:t>For regression problems, Y is quantitative (e.g. price, score, size, volume)</a:t>
            </a:r>
          </a:p>
          <a:p>
            <a:r>
              <a:rPr lang="en-GB" dirty="0"/>
              <a:t>For classification problems, Y takes a finite (often) unordered set of values (survived / died, stayed / left, digit 0-9) often referred to as class labels</a:t>
            </a:r>
          </a:p>
          <a:p>
            <a:endParaRPr lang="en-GB" dirty="0"/>
          </a:p>
          <a:p>
            <a:r>
              <a:rPr lang="en-US" dirty="0"/>
              <a:t>We have some amount of </a:t>
            </a:r>
            <a:r>
              <a:rPr lang="en-US" i="1" dirty="0"/>
              <a:t>training </a:t>
            </a:r>
            <a:r>
              <a:rPr lang="en-US" dirty="0"/>
              <a:t>data (x</a:t>
            </a:r>
            <a:r>
              <a:rPr lang="en-US" baseline="-25000" dirty="0"/>
              <a:t>1</a:t>
            </a:r>
            <a:r>
              <a:rPr lang="en-US" dirty="0"/>
              <a:t>, y</a:t>
            </a:r>
            <a:r>
              <a:rPr lang="en-US" baseline="-25000" dirty="0"/>
              <a:t>1</a:t>
            </a:r>
            <a:r>
              <a:rPr lang="en-US" dirty="0"/>
              <a:t>) </a:t>
            </a:r>
            <a:r>
              <a:rPr lang="mr-IN" dirty="0"/>
              <a:t>…</a:t>
            </a:r>
            <a:r>
              <a:rPr lang="en-GB" dirty="0"/>
              <a:t> (</a:t>
            </a:r>
            <a:r>
              <a:rPr lang="en-GB" dirty="0" err="1"/>
              <a:t>x</a:t>
            </a:r>
            <a:r>
              <a:rPr lang="en-GB" baseline="-25000" dirty="0" err="1"/>
              <a:t>N</a:t>
            </a:r>
            <a:r>
              <a:rPr lang="en-GB" dirty="0"/>
              <a:t>, </a:t>
            </a:r>
            <a:r>
              <a:rPr lang="en-GB" dirty="0" err="1"/>
              <a:t>y</a:t>
            </a:r>
            <a:r>
              <a:rPr lang="en-GB" baseline="-25000" dirty="0" err="1"/>
              <a:t>N</a:t>
            </a:r>
            <a:r>
              <a:rPr lang="en-GB" dirty="0"/>
              <a:t>). Our observations (</a:t>
            </a:r>
            <a:r>
              <a:rPr lang="en-US" dirty="0"/>
              <a:t>instances, examples) of these measurements</a:t>
            </a:r>
          </a:p>
          <a:p>
            <a:pPr marL="0" indent="0" algn="r">
              <a:buNone/>
            </a:pPr>
            <a:r>
              <a:rPr lang="en-US" dirty="0"/>
              <a:t>(James et al., 2014)</a:t>
            </a:r>
          </a:p>
        </p:txBody>
      </p:sp>
      <p:sp>
        <p:nvSpPr>
          <p:cNvPr id="4" name="Date Placeholder 3"/>
          <p:cNvSpPr>
            <a:spLocks noGrp="1"/>
          </p:cNvSpPr>
          <p:nvPr>
            <p:ph type="dt" sz="half" idx="10"/>
          </p:nvPr>
        </p:nvSpPr>
        <p:spPr/>
        <p:txBody>
          <a:bodyPr/>
          <a:lstStyle/>
          <a:p>
            <a:fld id="{5B9AA91E-C9CB-854D-AC74-755634563938}" type="datetime1">
              <a:rPr lang="en-GB" smtClean="0"/>
              <a:t>21/01/2019</a:t>
            </a:fld>
            <a:endParaRPr lang="en-US"/>
          </a:p>
        </p:txBody>
      </p:sp>
      <p:sp>
        <p:nvSpPr>
          <p:cNvPr id="5" name="Footer Placeholder 4"/>
          <p:cNvSpPr>
            <a:spLocks noGrp="1"/>
          </p:cNvSpPr>
          <p:nvPr>
            <p:ph type="ftr" sz="quarter" idx="11"/>
          </p:nvPr>
        </p:nvSpPr>
        <p:spPr/>
        <p:txBody>
          <a:bodyPr/>
          <a:lstStyle/>
          <a:p>
            <a:r>
              <a:rPr lang="en-US"/>
              <a:t>Advanced Data Mining</a:t>
            </a:r>
            <a:endParaRPr lang="en-US" dirty="0"/>
          </a:p>
        </p:txBody>
      </p:sp>
      <p:sp>
        <p:nvSpPr>
          <p:cNvPr id="6" name="Slide Number Placeholder 5"/>
          <p:cNvSpPr>
            <a:spLocks noGrp="1"/>
          </p:cNvSpPr>
          <p:nvPr>
            <p:ph type="sldNum" sz="quarter" idx="12"/>
          </p:nvPr>
        </p:nvSpPr>
        <p:spPr/>
        <p:txBody>
          <a:bodyPr/>
          <a:lstStyle/>
          <a:p>
            <a:fld id="{DD7D2821-7554-5B44-BF60-F8D166F48DA0}" type="slidenum">
              <a:rPr lang="en-US" smtClean="0"/>
              <a:pPr/>
              <a:t>22</a:t>
            </a:fld>
            <a:endParaRPr lang="en-US"/>
          </a:p>
        </p:txBody>
      </p:sp>
    </p:spTree>
    <p:extLst>
      <p:ext uri="{BB962C8B-B14F-4D97-AF65-F5344CB8AC3E}">
        <p14:creationId xmlns:p14="http://schemas.microsoft.com/office/powerpoint/2010/main" val="8753624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normAutofit fontScale="92500" lnSpcReduction="10000"/>
          </a:bodyPr>
          <a:lstStyle/>
          <a:p>
            <a:r>
              <a:rPr lang="en-US" dirty="0"/>
              <a:t>Using the training data, we aspire to:</a:t>
            </a:r>
          </a:p>
          <a:p>
            <a:endParaRPr lang="en-US" dirty="0"/>
          </a:p>
          <a:p>
            <a:pPr marL="457200" indent="-457200">
              <a:buFont typeface="+mj-lt"/>
              <a:buAutoNum type="arabicPeriod"/>
            </a:pPr>
            <a:r>
              <a:rPr lang="en-US" dirty="0"/>
              <a:t>Predict unseen test cases (test data)</a:t>
            </a:r>
          </a:p>
          <a:p>
            <a:pPr marL="457200" indent="-457200">
              <a:buFont typeface="+mj-lt"/>
              <a:buAutoNum type="arabicPeriod"/>
            </a:pPr>
            <a:r>
              <a:rPr lang="en-US" dirty="0"/>
              <a:t>Typically understand which features influence the outcome (and how)</a:t>
            </a:r>
          </a:p>
          <a:p>
            <a:pPr marL="457200" indent="-457200">
              <a:buFont typeface="+mj-lt"/>
              <a:buAutoNum type="arabicPeriod"/>
            </a:pPr>
            <a:r>
              <a:rPr lang="en-US" dirty="0"/>
              <a:t>Assess the quality of our predictions and inferences</a:t>
            </a:r>
          </a:p>
          <a:p>
            <a:pPr marL="457200" indent="-457200">
              <a:buFont typeface="+mj-lt"/>
              <a:buAutoNum type="arabicPeriod"/>
            </a:pPr>
            <a:endParaRPr lang="en-US" dirty="0"/>
          </a:p>
          <a:p>
            <a:r>
              <a:rPr lang="en-US" dirty="0"/>
              <a:t>It should hopefully be self-evident that we start with simple(r) methods, and do not start straight away with more sophisticated ones!</a:t>
            </a:r>
          </a:p>
          <a:p>
            <a:r>
              <a:rPr lang="en-US" dirty="0"/>
              <a:t>We also need reasonable assertions of “quality” and also a clear understanding of what determines “high” quality</a:t>
            </a:r>
          </a:p>
          <a:p>
            <a:r>
              <a:rPr lang="en-US" dirty="0"/>
              <a:t>Note that simple methods are not “bad” in fact they are often as good as their more sophisticated counterparts</a:t>
            </a:r>
          </a:p>
          <a:p>
            <a:endParaRPr lang="en-US" dirty="0"/>
          </a:p>
          <a:p>
            <a:pPr marL="0" indent="0" algn="r">
              <a:buNone/>
            </a:pPr>
            <a:r>
              <a:rPr lang="en-US" dirty="0"/>
              <a:t>(James et al., 2014)</a:t>
            </a:r>
          </a:p>
          <a:p>
            <a:pPr marL="0" indent="0" algn="r">
              <a:buNone/>
            </a:pPr>
            <a:endParaRPr lang="en-US" dirty="0"/>
          </a:p>
        </p:txBody>
      </p:sp>
      <p:sp>
        <p:nvSpPr>
          <p:cNvPr id="4" name="Date Placeholder 3"/>
          <p:cNvSpPr>
            <a:spLocks noGrp="1"/>
          </p:cNvSpPr>
          <p:nvPr>
            <p:ph type="dt" sz="half" idx="10"/>
          </p:nvPr>
        </p:nvSpPr>
        <p:spPr/>
        <p:txBody>
          <a:bodyPr/>
          <a:lstStyle/>
          <a:p>
            <a:fld id="{5B9AA91E-C9CB-854D-AC74-755634563938}" type="datetime1">
              <a:rPr lang="en-GB" smtClean="0"/>
              <a:t>21/01/2019</a:t>
            </a:fld>
            <a:endParaRPr lang="en-US"/>
          </a:p>
        </p:txBody>
      </p:sp>
      <p:sp>
        <p:nvSpPr>
          <p:cNvPr id="5" name="Footer Placeholder 4"/>
          <p:cNvSpPr>
            <a:spLocks noGrp="1"/>
          </p:cNvSpPr>
          <p:nvPr>
            <p:ph type="ftr" sz="quarter" idx="11"/>
          </p:nvPr>
        </p:nvSpPr>
        <p:spPr/>
        <p:txBody>
          <a:bodyPr/>
          <a:lstStyle/>
          <a:p>
            <a:r>
              <a:rPr lang="en-US"/>
              <a:t>Advanced Data Mining</a:t>
            </a:r>
            <a:endParaRPr lang="en-US" dirty="0"/>
          </a:p>
        </p:txBody>
      </p:sp>
      <p:sp>
        <p:nvSpPr>
          <p:cNvPr id="6" name="Slide Number Placeholder 5"/>
          <p:cNvSpPr>
            <a:spLocks noGrp="1"/>
          </p:cNvSpPr>
          <p:nvPr>
            <p:ph type="sldNum" sz="quarter" idx="12"/>
          </p:nvPr>
        </p:nvSpPr>
        <p:spPr/>
        <p:txBody>
          <a:bodyPr/>
          <a:lstStyle/>
          <a:p>
            <a:fld id="{DD7D2821-7554-5B44-BF60-F8D166F48DA0}" type="slidenum">
              <a:rPr lang="en-US" smtClean="0"/>
              <a:pPr/>
              <a:t>23</a:t>
            </a:fld>
            <a:endParaRPr lang="en-US"/>
          </a:p>
        </p:txBody>
      </p:sp>
    </p:spTree>
    <p:extLst>
      <p:ext uri="{BB962C8B-B14F-4D97-AF65-F5344CB8AC3E}">
        <p14:creationId xmlns:p14="http://schemas.microsoft.com/office/powerpoint/2010/main" val="14352697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Starting Point: Unsupervised Learning</a:t>
            </a:r>
          </a:p>
        </p:txBody>
      </p:sp>
      <p:sp>
        <p:nvSpPr>
          <p:cNvPr id="3" name="Content Placeholder 2"/>
          <p:cNvSpPr>
            <a:spLocks noGrp="1"/>
          </p:cNvSpPr>
          <p:nvPr>
            <p:ph idx="1"/>
          </p:nvPr>
        </p:nvSpPr>
        <p:spPr/>
        <p:txBody>
          <a:bodyPr>
            <a:normAutofit fontScale="85000" lnSpcReduction="20000"/>
          </a:bodyPr>
          <a:lstStyle/>
          <a:p>
            <a:r>
              <a:rPr lang="en-US" dirty="0"/>
              <a:t>No outcome variable, just a set of predictors (features) measured on a set of samples</a:t>
            </a:r>
          </a:p>
          <a:p>
            <a:endParaRPr lang="en-US" dirty="0"/>
          </a:p>
          <a:p>
            <a:r>
              <a:rPr lang="en-US" dirty="0"/>
              <a:t>The objective(s) here is a little more fuzzy:</a:t>
            </a:r>
          </a:p>
          <a:p>
            <a:pPr lvl="1"/>
            <a:r>
              <a:rPr lang="en-US" dirty="0"/>
              <a:t>find groups of samples that behave similarly, </a:t>
            </a:r>
          </a:p>
          <a:p>
            <a:pPr lvl="1"/>
            <a:r>
              <a:rPr lang="en-US" dirty="0"/>
              <a:t>find features that behave similarly, </a:t>
            </a:r>
          </a:p>
          <a:p>
            <a:pPr lvl="1"/>
            <a:r>
              <a:rPr lang="en-US" dirty="0"/>
              <a:t>find linear combinations of features with the most variation. </a:t>
            </a:r>
          </a:p>
          <a:p>
            <a:pPr lvl="1"/>
            <a:endParaRPr lang="en-US" dirty="0"/>
          </a:p>
          <a:p>
            <a:r>
              <a:rPr lang="en-US" dirty="0"/>
              <a:t>The term “similar” here is a dangerous one. </a:t>
            </a:r>
          </a:p>
          <a:p>
            <a:endParaRPr lang="en-US" dirty="0"/>
          </a:p>
          <a:p>
            <a:r>
              <a:rPr lang="en-US" dirty="0"/>
              <a:t>In fact, this somewhat abstract idea “similar” means it can be very difficult to know if you have/have not done a good job.</a:t>
            </a:r>
          </a:p>
          <a:p>
            <a:endParaRPr lang="en-US" dirty="0"/>
          </a:p>
          <a:p>
            <a:r>
              <a:rPr lang="en-US" dirty="0"/>
              <a:t>Unsupervised learning is very useful in data exploration, or as a pre-processing step prior to the application of a supervised model.</a:t>
            </a:r>
          </a:p>
          <a:p>
            <a:endParaRPr lang="en-US" dirty="0"/>
          </a:p>
          <a:p>
            <a:pPr marL="0" indent="0" algn="r">
              <a:buNone/>
            </a:pPr>
            <a:r>
              <a:rPr lang="en-US" dirty="0"/>
              <a:t>(James et al., 2014)</a:t>
            </a:r>
          </a:p>
          <a:p>
            <a:pPr marL="0" indent="0" algn="r">
              <a:buNone/>
            </a:pPr>
            <a:endParaRPr lang="en-US" dirty="0"/>
          </a:p>
          <a:p>
            <a:pPr lvl="1"/>
            <a:endParaRPr lang="en-US" dirty="0"/>
          </a:p>
        </p:txBody>
      </p:sp>
      <p:sp>
        <p:nvSpPr>
          <p:cNvPr id="4" name="Date Placeholder 3"/>
          <p:cNvSpPr>
            <a:spLocks noGrp="1"/>
          </p:cNvSpPr>
          <p:nvPr>
            <p:ph type="dt" sz="half" idx="10"/>
          </p:nvPr>
        </p:nvSpPr>
        <p:spPr/>
        <p:txBody>
          <a:bodyPr/>
          <a:lstStyle/>
          <a:p>
            <a:fld id="{5B9AA91E-C9CB-854D-AC74-755634563938}" type="datetime1">
              <a:rPr lang="en-GB" smtClean="0"/>
              <a:t>21/01/2019</a:t>
            </a:fld>
            <a:endParaRPr lang="en-US"/>
          </a:p>
        </p:txBody>
      </p:sp>
      <p:sp>
        <p:nvSpPr>
          <p:cNvPr id="5" name="Footer Placeholder 4"/>
          <p:cNvSpPr>
            <a:spLocks noGrp="1"/>
          </p:cNvSpPr>
          <p:nvPr>
            <p:ph type="ftr" sz="quarter" idx="11"/>
          </p:nvPr>
        </p:nvSpPr>
        <p:spPr/>
        <p:txBody>
          <a:bodyPr/>
          <a:lstStyle/>
          <a:p>
            <a:r>
              <a:rPr lang="en-US"/>
              <a:t>Advanced Data Mining</a:t>
            </a:r>
            <a:endParaRPr lang="en-US" dirty="0"/>
          </a:p>
        </p:txBody>
      </p:sp>
      <p:sp>
        <p:nvSpPr>
          <p:cNvPr id="6" name="Slide Number Placeholder 5"/>
          <p:cNvSpPr>
            <a:spLocks noGrp="1"/>
          </p:cNvSpPr>
          <p:nvPr>
            <p:ph type="sldNum" sz="quarter" idx="12"/>
          </p:nvPr>
        </p:nvSpPr>
        <p:spPr/>
        <p:txBody>
          <a:bodyPr/>
          <a:lstStyle/>
          <a:p>
            <a:fld id="{DD7D2821-7554-5B44-BF60-F8D166F48DA0}" type="slidenum">
              <a:rPr lang="en-US" smtClean="0"/>
              <a:pPr/>
              <a:t>24</a:t>
            </a:fld>
            <a:endParaRPr lang="en-US"/>
          </a:p>
        </p:txBody>
      </p:sp>
    </p:spTree>
    <p:extLst>
      <p:ext uri="{BB962C8B-B14F-4D97-AF65-F5344CB8AC3E}">
        <p14:creationId xmlns:p14="http://schemas.microsoft.com/office/powerpoint/2010/main" val="5960234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Learning vs. Machine Learning</a:t>
            </a:r>
          </a:p>
        </p:txBody>
      </p:sp>
      <p:sp>
        <p:nvSpPr>
          <p:cNvPr id="3" name="Content Placeholder 2"/>
          <p:cNvSpPr>
            <a:spLocks noGrp="1"/>
          </p:cNvSpPr>
          <p:nvPr>
            <p:ph idx="1"/>
          </p:nvPr>
        </p:nvSpPr>
        <p:spPr/>
        <p:txBody>
          <a:bodyPr>
            <a:normAutofit fontScale="92500"/>
          </a:bodyPr>
          <a:lstStyle/>
          <a:p>
            <a:r>
              <a:rPr lang="en-US" dirty="0"/>
              <a:t>Two very similar terms often confused, but they are subtly different</a:t>
            </a:r>
          </a:p>
          <a:p>
            <a:endParaRPr lang="en-US" dirty="0"/>
          </a:p>
          <a:p>
            <a:r>
              <a:rPr lang="en-US" dirty="0"/>
              <a:t>Machine Learning places more emphasis on </a:t>
            </a:r>
            <a:r>
              <a:rPr lang="en-US" b="1" u="sng" dirty="0"/>
              <a:t>large scale</a:t>
            </a:r>
            <a:r>
              <a:rPr lang="en-US" dirty="0"/>
              <a:t> applications and </a:t>
            </a:r>
            <a:r>
              <a:rPr lang="en-US" b="1" u="sng" dirty="0"/>
              <a:t>prediction accuracy</a:t>
            </a:r>
          </a:p>
          <a:p>
            <a:endParaRPr lang="en-US" dirty="0"/>
          </a:p>
          <a:p>
            <a:r>
              <a:rPr lang="en-US" dirty="0"/>
              <a:t>Statistical Learning places more emphasis on </a:t>
            </a:r>
            <a:r>
              <a:rPr lang="en-US" b="1" i="1" u="sng" dirty="0"/>
              <a:t>models</a:t>
            </a:r>
            <a:r>
              <a:rPr lang="en-US" dirty="0"/>
              <a:t>, and their </a:t>
            </a:r>
            <a:r>
              <a:rPr lang="en-US" b="1" u="sng" dirty="0"/>
              <a:t>interpretability</a:t>
            </a:r>
            <a:r>
              <a:rPr lang="en-US" dirty="0"/>
              <a:t> as well as their </a:t>
            </a:r>
            <a:r>
              <a:rPr lang="en-US" b="1" u="sng" dirty="0"/>
              <a:t>precision</a:t>
            </a:r>
            <a:r>
              <a:rPr lang="en-US" dirty="0"/>
              <a:t> (</a:t>
            </a:r>
            <a:r>
              <a:rPr lang="en-US" dirty="0">
                <a:solidFill>
                  <a:srgbClr val="FF0000"/>
                </a:solidFill>
              </a:rPr>
              <a:t>not the same as accuracy</a:t>
            </a:r>
            <a:r>
              <a:rPr lang="en-US" dirty="0"/>
              <a:t>) and </a:t>
            </a:r>
            <a:r>
              <a:rPr lang="en-US" b="1" u="sng" dirty="0"/>
              <a:t>uncertainty</a:t>
            </a:r>
          </a:p>
          <a:p>
            <a:endParaRPr lang="en-US" b="1" u="sng" dirty="0"/>
          </a:p>
          <a:p>
            <a:r>
              <a:rPr lang="en-US" dirty="0"/>
              <a:t>We’ll cover the distinction between accuracy </a:t>
            </a:r>
            <a:r>
              <a:rPr lang="en-US"/>
              <a:t>and precision next week</a:t>
            </a:r>
            <a:endParaRPr lang="en-US" dirty="0"/>
          </a:p>
          <a:p>
            <a:endParaRPr lang="en-US" dirty="0"/>
          </a:p>
          <a:p>
            <a:r>
              <a:rPr lang="en-US" dirty="0"/>
              <a:t>However, these two domains have a high degree of cross fertilization and the boundary between them is becoming increasingly blurry.</a:t>
            </a:r>
          </a:p>
        </p:txBody>
      </p:sp>
      <p:sp>
        <p:nvSpPr>
          <p:cNvPr id="4" name="Date Placeholder 3"/>
          <p:cNvSpPr>
            <a:spLocks noGrp="1"/>
          </p:cNvSpPr>
          <p:nvPr>
            <p:ph type="dt" sz="half" idx="10"/>
          </p:nvPr>
        </p:nvSpPr>
        <p:spPr/>
        <p:txBody>
          <a:bodyPr/>
          <a:lstStyle/>
          <a:p>
            <a:fld id="{5B9AA91E-C9CB-854D-AC74-755634563938}" type="datetime1">
              <a:rPr lang="en-GB" smtClean="0"/>
              <a:t>21/01/2019</a:t>
            </a:fld>
            <a:endParaRPr lang="en-US"/>
          </a:p>
        </p:txBody>
      </p:sp>
      <p:sp>
        <p:nvSpPr>
          <p:cNvPr id="5" name="Footer Placeholder 4"/>
          <p:cNvSpPr>
            <a:spLocks noGrp="1"/>
          </p:cNvSpPr>
          <p:nvPr>
            <p:ph type="ftr" sz="quarter" idx="11"/>
          </p:nvPr>
        </p:nvSpPr>
        <p:spPr/>
        <p:txBody>
          <a:bodyPr/>
          <a:lstStyle/>
          <a:p>
            <a:r>
              <a:rPr lang="en-US"/>
              <a:t>Advanced Data Mining</a:t>
            </a:r>
            <a:endParaRPr lang="en-US" dirty="0"/>
          </a:p>
        </p:txBody>
      </p:sp>
      <p:sp>
        <p:nvSpPr>
          <p:cNvPr id="6" name="Slide Number Placeholder 5"/>
          <p:cNvSpPr>
            <a:spLocks noGrp="1"/>
          </p:cNvSpPr>
          <p:nvPr>
            <p:ph type="sldNum" sz="quarter" idx="12"/>
          </p:nvPr>
        </p:nvSpPr>
        <p:spPr/>
        <p:txBody>
          <a:bodyPr/>
          <a:lstStyle/>
          <a:p>
            <a:fld id="{DD7D2821-7554-5B44-BF60-F8D166F48DA0}" type="slidenum">
              <a:rPr lang="en-US" smtClean="0"/>
              <a:pPr/>
              <a:t>25</a:t>
            </a:fld>
            <a:endParaRPr lang="en-US"/>
          </a:p>
        </p:txBody>
      </p:sp>
    </p:spTree>
    <p:extLst>
      <p:ext uri="{BB962C8B-B14F-4D97-AF65-F5344CB8AC3E}">
        <p14:creationId xmlns:p14="http://schemas.microsoft.com/office/powerpoint/2010/main" val="20013639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Fundamental Principles</a:t>
            </a:r>
          </a:p>
        </p:txBody>
      </p:sp>
      <p:sp>
        <p:nvSpPr>
          <p:cNvPr id="3" name="Content Placeholder 2"/>
          <p:cNvSpPr>
            <a:spLocks noGrp="1"/>
          </p:cNvSpPr>
          <p:nvPr>
            <p:ph idx="1"/>
          </p:nvPr>
        </p:nvSpPr>
        <p:spPr/>
        <p:txBody>
          <a:bodyPr>
            <a:normAutofit fontScale="92500" lnSpcReduction="10000"/>
          </a:bodyPr>
          <a:lstStyle/>
          <a:p>
            <a:r>
              <a:rPr lang="en-US" dirty="0"/>
              <a:t>Always build </a:t>
            </a:r>
            <a:r>
              <a:rPr lang="en-US" sz="3200" u="sng" dirty="0"/>
              <a:t>LOTS</a:t>
            </a:r>
            <a:r>
              <a:rPr lang="en-US" sz="3200" dirty="0"/>
              <a:t> </a:t>
            </a:r>
            <a:r>
              <a:rPr lang="en-US" dirty="0"/>
              <a:t>of versions of each model </a:t>
            </a:r>
          </a:p>
          <a:p>
            <a:pPr lvl="1"/>
            <a:r>
              <a:rPr lang="en-US" dirty="0"/>
              <a:t>Many approaches to data mining rely on random samples and/or decisions</a:t>
            </a:r>
          </a:p>
          <a:p>
            <a:pPr lvl="1"/>
            <a:endParaRPr lang="en-US" dirty="0"/>
          </a:p>
          <a:p>
            <a:r>
              <a:rPr lang="en-US" dirty="0"/>
              <a:t>Everything you did in statistics should be applied to data mining</a:t>
            </a:r>
          </a:p>
          <a:p>
            <a:pPr lvl="1"/>
            <a:r>
              <a:rPr lang="en-US" dirty="0"/>
              <a:t>Want to know if model</a:t>
            </a:r>
            <a:r>
              <a:rPr lang="en-US" baseline="-25000" dirty="0"/>
              <a:t>1</a:t>
            </a:r>
            <a:r>
              <a:rPr lang="en-US" dirty="0"/>
              <a:t> &gt; model</a:t>
            </a:r>
            <a:r>
              <a:rPr lang="en-US" baseline="-25000" dirty="0"/>
              <a:t>2</a:t>
            </a:r>
            <a:r>
              <a:rPr lang="en-US" dirty="0"/>
              <a:t> ? builds loads and empirically compare them!</a:t>
            </a:r>
          </a:p>
          <a:p>
            <a:pPr lvl="1"/>
            <a:endParaRPr lang="en-US" dirty="0"/>
          </a:p>
          <a:p>
            <a:r>
              <a:rPr lang="en-US" dirty="0"/>
              <a:t>Sample, sample, sample </a:t>
            </a:r>
            <a:r>
              <a:rPr lang="mr-IN" dirty="0"/>
              <a:t>–</a:t>
            </a:r>
            <a:r>
              <a:rPr lang="en-US" dirty="0"/>
              <a:t> you cannot sample the data too many times</a:t>
            </a:r>
          </a:p>
          <a:p>
            <a:endParaRPr lang="en-US" dirty="0"/>
          </a:p>
          <a:p>
            <a:r>
              <a:rPr lang="en-US" dirty="0"/>
              <a:t>Be pedantic about how you prepare your data</a:t>
            </a:r>
          </a:p>
          <a:p>
            <a:pPr lvl="1"/>
            <a:r>
              <a:rPr lang="en-US" dirty="0"/>
              <a:t>poorly prepared data means pointless models</a:t>
            </a:r>
          </a:p>
          <a:p>
            <a:pPr lvl="1"/>
            <a:endParaRPr lang="en-US" dirty="0"/>
          </a:p>
          <a:p>
            <a:r>
              <a:rPr lang="en-US" dirty="0"/>
              <a:t>Be conservative in your selection of approaches</a:t>
            </a:r>
          </a:p>
          <a:p>
            <a:pPr lvl="1"/>
            <a:r>
              <a:rPr lang="en-US" dirty="0"/>
              <a:t>Deep learners require HUGE (10s of millions) quantities of instances, if you have 100 instances, better stick with logistic regression </a:t>
            </a:r>
          </a:p>
          <a:p>
            <a:endParaRPr lang="en-US" dirty="0"/>
          </a:p>
        </p:txBody>
      </p:sp>
      <p:sp>
        <p:nvSpPr>
          <p:cNvPr id="4" name="Date Placeholder 3"/>
          <p:cNvSpPr>
            <a:spLocks noGrp="1"/>
          </p:cNvSpPr>
          <p:nvPr>
            <p:ph type="dt" sz="half" idx="10"/>
          </p:nvPr>
        </p:nvSpPr>
        <p:spPr/>
        <p:txBody>
          <a:bodyPr/>
          <a:lstStyle/>
          <a:p>
            <a:fld id="{5B9AA91E-C9CB-854D-AC74-755634563938}" type="datetime1">
              <a:rPr lang="en-GB" smtClean="0"/>
              <a:t>21/01/2019</a:t>
            </a:fld>
            <a:endParaRPr lang="en-US"/>
          </a:p>
        </p:txBody>
      </p:sp>
      <p:sp>
        <p:nvSpPr>
          <p:cNvPr id="5" name="Footer Placeholder 4"/>
          <p:cNvSpPr>
            <a:spLocks noGrp="1"/>
          </p:cNvSpPr>
          <p:nvPr>
            <p:ph type="ftr" sz="quarter" idx="11"/>
          </p:nvPr>
        </p:nvSpPr>
        <p:spPr/>
        <p:txBody>
          <a:bodyPr/>
          <a:lstStyle/>
          <a:p>
            <a:r>
              <a:rPr lang="en-US"/>
              <a:t>Advanced Data Mining</a:t>
            </a:r>
            <a:endParaRPr lang="en-US" dirty="0"/>
          </a:p>
        </p:txBody>
      </p:sp>
      <p:sp>
        <p:nvSpPr>
          <p:cNvPr id="6" name="Slide Number Placeholder 5"/>
          <p:cNvSpPr>
            <a:spLocks noGrp="1"/>
          </p:cNvSpPr>
          <p:nvPr>
            <p:ph type="sldNum" sz="quarter" idx="12"/>
          </p:nvPr>
        </p:nvSpPr>
        <p:spPr/>
        <p:txBody>
          <a:bodyPr/>
          <a:lstStyle/>
          <a:p>
            <a:fld id="{DD7D2821-7554-5B44-BF60-F8D166F48DA0}" type="slidenum">
              <a:rPr lang="en-US" smtClean="0"/>
              <a:pPr/>
              <a:t>26</a:t>
            </a:fld>
            <a:endParaRPr lang="en-US"/>
          </a:p>
        </p:txBody>
      </p:sp>
    </p:spTree>
    <p:extLst>
      <p:ext uri="{BB962C8B-B14F-4D97-AF65-F5344CB8AC3E}">
        <p14:creationId xmlns:p14="http://schemas.microsoft.com/office/powerpoint/2010/main" val="11455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References</a:t>
            </a:r>
          </a:p>
        </p:txBody>
      </p:sp>
      <p:sp>
        <p:nvSpPr>
          <p:cNvPr id="6" name="Content Placeholder 5"/>
          <p:cNvSpPr>
            <a:spLocks noGrp="1"/>
          </p:cNvSpPr>
          <p:nvPr>
            <p:ph idx="1"/>
          </p:nvPr>
        </p:nvSpPr>
        <p:spPr/>
        <p:txBody>
          <a:bodyPr>
            <a:normAutofit fontScale="85000" lnSpcReduction="20000"/>
          </a:bodyPr>
          <a:lstStyle/>
          <a:p>
            <a:r>
              <a:rPr lang="en-GB" dirty="0" err="1"/>
              <a:t>Azevedo</a:t>
            </a:r>
            <a:r>
              <a:rPr lang="en-GB" dirty="0"/>
              <a:t>, A. I. R. L. (2008). KDD, SEMMA and CRISP-DM: a parallel overview.</a:t>
            </a:r>
          </a:p>
          <a:p>
            <a:r>
              <a:rPr lang="en-GB" dirty="0" err="1"/>
              <a:t>Brachman</a:t>
            </a:r>
            <a:r>
              <a:rPr lang="en-GB" dirty="0"/>
              <a:t>, R. J., &amp; </a:t>
            </a:r>
            <a:r>
              <a:rPr lang="en-GB" dirty="0" err="1"/>
              <a:t>Anand</a:t>
            </a:r>
            <a:r>
              <a:rPr lang="en-GB" dirty="0"/>
              <a:t>, T. (1996, February). The process of knowledge discovery in databases. In </a:t>
            </a:r>
            <a:r>
              <a:rPr lang="en-GB" i="1" dirty="0"/>
              <a:t>Advances in knowledge discovery and data mining</a:t>
            </a:r>
            <a:r>
              <a:rPr lang="en-GB" dirty="0"/>
              <a:t> (pp. 37-57). American Association for Artificial Intelligence.</a:t>
            </a:r>
          </a:p>
          <a:p>
            <a:r>
              <a:rPr lang="en-GB" dirty="0"/>
              <a:t>Chapman, P., Clinton, J., </a:t>
            </a:r>
            <a:r>
              <a:rPr lang="en-GB" dirty="0" err="1"/>
              <a:t>Kerber</a:t>
            </a:r>
            <a:r>
              <a:rPr lang="en-GB" dirty="0"/>
              <a:t>, R., </a:t>
            </a:r>
            <a:r>
              <a:rPr lang="en-GB" dirty="0" err="1"/>
              <a:t>Khabaza</a:t>
            </a:r>
            <a:r>
              <a:rPr lang="en-GB" dirty="0"/>
              <a:t>, T., </a:t>
            </a:r>
            <a:r>
              <a:rPr lang="en-GB" dirty="0" err="1"/>
              <a:t>Reinartz</a:t>
            </a:r>
            <a:r>
              <a:rPr lang="en-GB" dirty="0"/>
              <a:t>, T., Shearer, C., &amp; Wirth, R. (2000). CRISP-DM 1.0 Step-by-step data mining guide.</a:t>
            </a:r>
          </a:p>
          <a:p>
            <a:r>
              <a:rPr lang="en-GB" dirty="0"/>
              <a:t>Fayyad, U. M. (1996). Data mining and knowledge discovery: Making sense out of data. </a:t>
            </a:r>
            <a:r>
              <a:rPr lang="en-GB" i="1" dirty="0"/>
              <a:t>IEEE Intelligent Systems</a:t>
            </a:r>
            <a:r>
              <a:rPr lang="en-GB" dirty="0"/>
              <a:t>, </a:t>
            </a:r>
            <a:r>
              <a:rPr lang="en-GB" i="1" dirty="0"/>
              <a:t>11</a:t>
            </a:r>
            <a:r>
              <a:rPr lang="en-GB" dirty="0"/>
              <a:t>(5), 20-25.</a:t>
            </a:r>
          </a:p>
          <a:p>
            <a:r>
              <a:rPr lang="en-GB" dirty="0"/>
              <a:t>Fayyad, U. M., </a:t>
            </a:r>
            <a:r>
              <a:rPr lang="en-GB" dirty="0" err="1"/>
              <a:t>Piatetsky</a:t>
            </a:r>
            <a:r>
              <a:rPr lang="en-GB" dirty="0"/>
              <a:t>-Shapiro, G., Smyth, P., &amp; </a:t>
            </a:r>
            <a:r>
              <a:rPr lang="en-GB" dirty="0" err="1"/>
              <a:t>Uthurusamy</a:t>
            </a:r>
            <a:r>
              <a:rPr lang="en-GB" dirty="0"/>
              <a:t>, R. (1996). Advances in knowledge discovery and data mining.</a:t>
            </a:r>
          </a:p>
          <a:p>
            <a:r>
              <a:rPr lang="en-GB" dirty="0"/>
              <a:t>James, G., Witten, D., Hastie, T., &amp; </a:t>
            </a:r>
            <a:r>
              <a:rPr lang="en-GB" dirty="0" err="1"/>
              <a:t>Tibshirani</a:t>
            </a:r>
            <a:r>
              <a:rPr lang="en-GB" dirty="0"/>
              <a:t>, R. (2014) An Introduction to Statistical Learning with applications in R.</a:t>
            </a:r>
          </a:p>
          <a:p>
            <a:r>
              <a:rPr lang="en-GB" dirty="0" err="1"/>
              <a:t>Leskovec</a:t>
            </a:r>
            <a:r>
              <a:rPr lang="en-GB" dirty="0"/>
              <a:t>, J., </a:t>
            </a:r>
            <a:r>
              <a:rPr lang="en-GB" dirty="0" err="1"/>
              <a:t>Rajaraman</a:t>
            </a:r>
            <a:r>
              <a:rPr lang="en-GB" dirty="0"/>
              <a:t>, A., &amp; Ullman, J. D. (2014). </a:t>
            </a:r>
            <a:r>
              <a:rPr lang="en-GB" i="1" dirty="0"/>
              <a:t>Mining of massive datasets</a:t>
            </a:r>
            <a:r>
              <a:rPr lang="en-GB" dirty="0"/>
              <a:t>. Cambridge University Press.</a:t>
            </a:r>
          </a:p>
          <a:p>
            <a:pPr marL="0" indent="0">
              <a:buNone/>
            </a:pPr>
            <a:endParaRPr lang="en-GB" dirty="0"/>
          </a:p>
          <a:p>
            <a:pPr marL="0" indent="0">
              <a:buNone/>
            </a:pPr>
            <a:r>
              <a:rPr lang="en-GB" dirty="0"/>
              <a:t>A lot of material was “borrowed” from: </a:t>
            </a:r>
          </a:p>
          <a:p>
            <a:r>
              <a:rPr lang="en-GB" dirty="0"/>
              <a:t>Lantz, B. (2013). </a:t>
            </a:r>
            <a:r>
              <a:rPr lang="en-GB" i="1" dirty="0"/>
              <a:t>Machine learning with R</a:t>
            </a:r>
            <a:r>
              <a:rPr lang="en-GB" dirty="0"/>
              <a:t>. </a:t>
            </a:r>
            <a:r>
              <a:rPr lang="en-GB" dirty="0" err="1"/>
              <a:t>Packt</a:t>
            </a:r>
            <a:r>
              <a:rPr lang="en-GB" dirty="0"/>
              <a:t> Publishing Ltd.</a:t>
            </a:r>
          </a:p>
          <a:p>
            <a:endParaRPr lang="en-GB" dirty="0"/>
          </a:p>
          <a:p>
            <a:endParaRPr lang="en-GB" dirty="0"/>
          </a:p>
        </p:txBody>
      </p:sp>
      <p:sp>
        <p:nvSpPr>
          <p:cNvPr id="3" name="Date Placeholder 2"/>
          <p:cNvSpPr>
            <a:spLocks noGrp="1"/>
          </p:cNvSpPr>
          <p:nvPr>
            <p:ph type="dt" sz="half" idx="10"/>
          </p:nvPr>
        </p:nvSpPr>
        <p:spPr/>
        <p:txBody>
          <a:bodyPr/>
          <a:lstStyle/>
          <a:p>
            <a:fld id="{C00082BB-F6F8-E046-A9FB-598F52A8F42A}" type="datetime1">
              <a:rPr lang="en-GB" smtClean="0"/>
              <a:t>21/01/2019</a:t>
            </a:fld>
            <a:endParaRPr lang="en-IE"/>
          </a:p>
        </p:txBody>
      </p:sp>
      <p:sp>
        <p:nvSpPr>
          <p:cNvPr id="4" name="Footer Placeholder 3"/>
          <p:cNvSpPr>
            <a:spLocks noGrp="1"/>
          </p:cNvSpPr>
          <p:nvPr>
            <p:ph type="ftr" sz="quarter" idx="11"/>
          </p:nvPr>
        </p:nvSpPr>
        <p:spPr/>
        <p:txBody>
          <a:bodyPr/>
          <a:lstStyle/>
          <a:p>
            <a:r>
              <a:rPr lang="en-IE"/>
              <a:t>Advanced Data Mining</a:t>
            </a:r>
          </a:p>
        </p:txBody>
      </p:sp>
      <p:sp>
        <p:nvSpPr>
          <p:cNvPr id="5" name="Slide Number Placeholder 4"/>
          <p:cNvSpPr>
            <a:spLocks noGrp="1"/>
          </p:cNvSpPr>
          <p:nvPr>
            <p:ph type="sldNum" sz="quarter" idx="12"/>
          </p:nvPr>
        </p:nvSpPr>
        <p:spPr/>
        <p:txBody>
          <a:bodyPr/>
          <a:lstStyle/>
          <a:p>
            <a:fld id="{A795FE1D-C3C2-4288-B202-270E58405F08}" type="slidenum">
              <a:rPr lang="en-IE" smtClean="0"/>
              <a:t>27</a:t>
            </a:fld>
            <a:endParaRPr lang="en-IE"/>
          </a:p>
        </p:txBody>
      </p:sp>
    </p:spTree>
    <p:extLst>
      <p:ext uri="{BB962C8B-B14F-4D97-AF65-F5344CB8AC3E}">
        <p14:creationId xmlns:p14="http://schemas.microsoft.com/office/powerpoint/2010/main" val="2250773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163195" indent="-282575"/>
            <a:r>
              <a:rPr lang="en-US" altLang="en-US" dirty="0"/>
              <a:t>D</a:t>
            </a:r>
            <a:r>
              <a:rPr lang="ga-IE" altLang="en-US" dirty="0"/>
              <a:t>ata Mining &amp; Data Science</a:t>
            </a:r>
          </a:p>
        </p:txBody>
      </p:sp>
      <p:sp>
        <p:nvSpPr>
          <p:cNvPr id="3" name="Content Placeholder 2"/>
          <p:cNvSpPr>
            <a:spLocks noGrp="1"/>
          </p:cNvSpPr>
          <p:nvPr>
            <p:ph idx="1"/>
          </p:nvPr>
        </p:nvSpPr>
        <p:spPr/>
        <p:txBody>
          <a:bodyPr>
            <a:normAutofit lnSpcReduction="10000"/>
          </a:bodyPr>
          <a:lstStyle/>
          <a:p>
            <a:pPr>
              <a:lnSpc>
                <a:spcPct val="90000"/>
              </a:lnSpc>
            </a:pPr>
            <a:r>
              <a:rPr lang="en-IE" altLang="en-US" dirty="0"/>
              <a:t>It is important to understand data science even if you never intend to apply it yourself. </a:t>
            </a:r>
          </a:p>
          <a:p>
            <a:pPr>
              <a:lnSpc>
                <a:spcPct val="90000"/>
              </a:lnSpc>
              <a:buFont typeface="Wingdings" pitchFamily="2" charset="2"/>
              <a:buNone/>
            </a:pPr>
            <a:endParaRPr lang="en-IE" altLang="en-US" dirty="0"/>
          </a:p>
          <a:p>
            <a:pPr>
              <a:lnSpc>
                <a:spcPct val="90000"/>
              </a:lnSpc>
            </a:pPr>
            <a:r>
              <a:rPr lang="en-IE" altLang="en-US" dirty="0"/>
              <a:t>Data-analytic thinking enables you to evaluate proposals for data mining projects. </a:t>
            </a:r>
          </a:p>
          <a:p>
            <a:pPr>
              <a:lnSpc>
                <a:spcPct val="90000"/>
              </a:lnSpc>
              <a:buFont typeface="Wingdings" pitchFamily="2" charset="2"/>
              <a:buNone/>
            </a:pPr>
            <a:endParaRPr lang="en-IE" altLang="en-US" dirty="0"/>
          </a:p>
          <a:p>
            <a:pPr>
              <a:lnSpc>
                <a:spcPct val="90000"/>
              </a:lnSpc>
            </a:pPr>
            <a:r>
              <a:rPr lang="en-IE" altLang="en-US" dirty="0"/>
              <a:t>For example, if an employee, a consultant, or a potential investment target proposes to improve a particular business application by extracting knowledge from data, you should be able to assess the proposal systematically and decide whether it is sound or flawed. </a:t>
            </a:r>
          </a:p>
          <a:p>
            <a:pPr>
              <a:lnSpc>
                <a:spcPct val="90000"/>
              </a:lnSpc>
            </a:pPr>
            <a:endParaRPr lang="en-IE" altLang="en-US" dirty="0"/>
          </a:p>
          <a:p>
            <a:pPr>
              <a:lnSpc>
                <a:spcPct val="90000"/>
              </a:lnSpc>
            </a:pPr>
            <a:r>
              <a:rPr lang="en-IE" altLang="en-US" dirty="0"/>
              <a:t>…. you should be able to spot obvious flaws, unrealistic assumptions, and missing pieces.</a:t>
            </a:r>
            <a:endParaRPr lang="en-US" altLang="en-US" dirty="0"/>
          </a:p>
          <a:p>
            <a:pPr marL="639445" lvl="1" indent="-282575"/>
            <a:endParaRPr lang="ga-IE" altLang="en-US" dirty="0"/>
          </a:p>
        </p:txBody>
      </p:sp>
      <p:sp>
        <p:nvSpPr>
          <p:cNvPr id="4" name="Date Placeholder 3"/>
          <p:cNvSpPr>
            <a:spLocks noGrp="1"/>
          </p:cNvSpPr>
          <p:nvPr>
            <p:ph type="dt" sz="half" idx="10"/>
          </p:nvPr>
        </p:nvSpPr>
        <p:spPr/>
        <p:txBody>
          <a:bodyPr/>
          <a:lstStyle/>
          <a:p>
            <a:fld id="{0EB60F65-52B6-234F-80F3-37B8FCB52C94}" type="datetime1">
              <a:rPr lang="en-GB" smtClean="0"/>
              <a:t>21/01/2019</a:t>
            </a:fld>
            <a:endParaRPr lang="en-IE"/>
          </a:p>
        </p:txBody>
      </p:sp>
      <p:sp>
        <p:nvSpPr>
          <p:cNvPr id="5" name="Footer Placeholder 4"/>
          <p:cNvSpPr>
            <a:spLocks noGrp="1"/>
          </p:cNvSpPr>
          <p:nvPr>
            <p:ph type="ftr" sz="quarter" idx="11"/>
          </p:nvPr>
        </p:nvSpPr>
        <p:spPr/>
        <p:txBody>
          <a:bodyPr/>
          <a:lstStyle/>
          <a:p>
            <a:pPr algn="ctr"/>
            <a:r>
              <a:rPr lang="en-IE"/>
              <a:t>Advanced Data Mining</a:t>
            </a:r>
            <a:endParaRPr lang="en-IE" dirty="0"/>
          </a:p>
        </p:txBody>
      </p:sp>
      <p:sp>
        <p:nvSpPr>
          <p:cNvPr id="6" name="Slide Number Placeholder 5"/>
          <p:cNvSpPr>
            <a:spLocks noGrp="1"/>
          </p:cNvSpPr>
          <p:nvPr>
            <p:ph type="sldNum" sz="quarter" idx="12"/>
          </p:nvPr>
        </p:nvSpPr>
        <p:spPr/>
        <p:txBody>
          <a:bodyPr/>
          <a:lstStyle/>
          <a:p>
            <a:fld id="{A795FE1D-C3C2-4288-B202-270E58405F08}" type="slidenum">
              <a:rPr lang="en-IE" smtClean="0"/>
              <a:t>3</a:t>
            </a:fld>
            <a:endParaRPr lang="en-IE"/>
          </a:p>
        </p:txBody>
      </p:sp>
    </p:spTree>
    <p:extLst>
      <p:ext uri="{BB962C8B-B14F-4D97-AF65-F5344CB8AC3E}">
        <p14:creationId xmlns:p14="http://schemas.microsoft.com/office/powerpoint/2010/main" val="2178519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Defining </a:t>
            </a:r>
            <a:r>
              <a:rPr lang="ga-IE" dirty="0"/>
              <a:t>Data Mining</a:t>
            </a:r>
            <a:endParaRPr lang="en-IE" dirty="0"/>
          </a:p>
        </p:txBody>
      </p:sp>
      <p:sp>
        <p:nvSpPr>
          <p:cNvPr id="3" name="Content Placeholder 2"/>
          <p:cNvSpPr>
            <a:spLocks noGrp="1"/>
          </p:cNvSpPr>
          <p:nvPr>
            <p:ph idx="1"/>
          </p:nvPr>
        </p:nvSpPr>
        <p:spPr/>
        <p:txBody>
          <a:bodyPr>
            <a:normAutofit/>
          </a:bodyPr>
          <a:lstStyle/>
          <a:p>
            <a:pPr marL="402590" lvl="1" indent="-273050">
              <a:lnSpc>
                <a:spcPct val="90000"/>
              </a:lnSpc>
            </a:pPr>
            <a:r>
              <a:rPr lang="en-US" altLang="en-US" sz="2000" dirty="0"/>
              <a:t>Data Mining has been defined as </a:t>
            </a:r>
            <a:endParaRPr lang="ga-IE" altLang="en-US" sz="2000" dirty="0"/>
          </a:p>
          <a:p>
            <a:pPr marL="402590" lvl="1" indent="-273050">
              <a:lnSpc>
                <a:spcPct val="90000"/>
              </a:lnSpc>
            </a:pPr>
            <a:endParaRPr lang="ga-IE" altLang="en-US" dirty="0"/>
          </a:p>
          <a:p>
            <a:pPr marL="402590" lvl="1" indent="-273050">
              <a:lnSpc>
                <a:spcPct val="90000"/>
              </a:lnSpc>
            </a:pPr>
            <a:endParaRPr lang="ga-IE" altLang="en-US" dirty="0"/>
          </a:p>
          <a:p>
            <a:pPr marL="402590" lvl="1" indent="-273050">
              <a:lnSpc>
                <a:spcPct val="90000"/>
              </a:lnSpc>
            </a:pPr>
            <a:endParaRPr lang="ga-IE" altLang="en-US" dirty="0"/>
          </a:p>
          <a:p>
            <a:pPr marL="402590" lvl="1" indent="-273050">
              <a:lnSpc>
                <a:spcPct val="90000"/>
              </a:lnSpc>
            </a:pPr>
            <a:endParaRPr lang="ga-IE" altLang="en-US" dirty="0"/>
          </a:p>
          <a:p>
            <a:pPr marL="402590" lvl="1" indent="-273050">
              <a:lnSpc>
                <a:spcPct val="90000"/>
              </a:lnSpc>
            </a:pPr>
            <a:endParaRPr lang="ga-IE" altLang="en-US" dirty="0"/>
          </a:p>
          <a:p>
            <a:pPr marL="402590" lvl="1" indent="-273050">
              <a:lnSpc>
                <a:spcPct val="90000"/>
              </a:lnSpc>
            </a:pPr>
            <a:r>
              <a:rPr lang="en-US" altLang="en-US" sz="2000" dirty="0"/>
              <a:t>Similar terms</a:t>
            </a:r>
          </a:p>
          <a:p>
            <a:pPr marL="648653" lvl="2" indent="-273050">
              <a:lnSpc>
                <a:spcPct val="90000"/>
              </a:lnSpc>
              <a:spcBef>
                <a:spcPct val="35000"/>
              </a:spcBef>
              <a:spcAft>
                <a:spcPct val="15000"/>
              </a:spcAft>
            </a:pPr>
            <a:r>
              <a:rPr lang="en-US" altLang="en-US" sz="1800" dirty="0"/>
              <a:t>Exploratory data analysis</a:t>
            </a:r>
          </a:p>
          <a:p>
            <a:pPr marL="648653" lvl="2" indent="-273050">
              <a:lnSpc>
                <a:spcPct val="90000"/>
              </a:lnSpc>
              <a:spcBef>
                <a:spcPct val="35000"/>
              </a:spcBef>
              <a:spcAft>
                <a:spcPct val="15000"/>
              </a:spcAft>
            </a:pPr>
            <a:r>
              <a:rPr lang="en-US" altLang="en-US" sz="1800" dirty="0"/>
              <a:t>Data driven discovery</a:t>
            </a:r>
          </a:p>
          <a:p>
            <a:pPr marL="648653" lvl="2" indent="-273050">
              <a:lnSpc>
                <a:spcPct val="90000"/>
              </a:lnSpc>
              <a:spcBef>
                <a:spcPct val="35000"/>
              </a:spcBef>
              <a:spcAft>
                <a:spcPct val="15000"/>
              </a:spcAft>
            </a:pPr>
            <a:r>
              <a:rPr lang="en-US" altLang="en-US" sz="1800" dirty="0"/>
              <a:t>Deductive learning</a:t>
            </a:r>
          </a:p>
          <a:p>
            <a:pPr marL="648653" lvl="2" indent="-273050">
              <a:lnSpc>
                <a:spcPct val="90000"/>
              </a:lnSpc>
              <a:spcBef>
                <a:spcPct val="35000"/>
              </a:spcBef>
              <a:spcAft>
                <a:spcPct val="15000"/>
              </a:spcAft>
            </a:pPr>
            <a:r>
              <a:rPr lang="en-US" altLang="en-US" sz="1800" dirty="0"/>
              <a:t>Discovery Science</a:t>
            </a:r>
          </a:p>
          <a:p>
            <a:pPr marL="648653" lvl="2" indent="-273050">
              <a:lnSpc>
                <a:spcPct val="90000"/>
              </a:lnSpc>
              <a:spcBef>
                <a:spcPct val="35000"/>
              </a:spcBef>
              <a:spcAft>
                <a:spcPct val="15000"/>
              </a:spcAft>
            </a:pPr>
            <a:r>
              <a:rPr lang="en-US" altLang="en-US" sz="1800" dirty="0"/>
              <a:t>Knowledge Discovery </a:t>
            </a:r>
          </a:p>
          <a:p>
            <a:pPr marL="548640" lvl="2" indent="0">
              <a:lnSpc>
                <a:spcPct val="90000"/>
              </a:lnSpc>
              <a:buNone/>
            </a:pPr>
            <a:endParaRPr lang="en-US" altLang="en-US" dirty="0"/>
          </a:p>
          <a:p>
            <a:pPr marL="639445" lvl="1" indent="-282575"/>
            <a:endParaRPr lang="ga-IE" altLang="en-US" dirty="0"/>
          </a:p>
          <a:p>
            <a:pPr marL="639445" lvl="1" indent="-282575"/>
            <a:endParaRPr lang="en-US" altLang="en-US" dirty="0"/>
          </a:p>
          <a:p>
            <a:pPr marL="639445" lvl="1" indent="-282575"/>
            <a:endParaRPr lang="ga-IE" altLang="en-US" dirty="0"/>
          </a:p>
        </p:txBody>
      </p:sp>
      <p:sp>
        <p:nvSpPr>
          <p:cNvPr id="4" name="Date Placeholder 3"/>
          <p:cNvSpPr>
            <a:spLocks noGrp="1"/>
          </p:cNvSpPr>
          <p:nvPr>
            <p:ph type="dt" sz="half" idx="10"/>
          </p:nvPr>
        </p:nvSpPr>
        <p:spPr/>
        <p:txBody>
          <a:bodyPr/>
          <a:lstStyle/>
          <a:p>
            <a:fld id="{103FBCD2-EBA1-3F42-884F-544D393093FB}" type="datetime1">
              <a:rPr lang="en-GB" smtClean="0"/>
              <a:t>21/01/2019</a:t>
            </a:fld>
            <a:endParaRPr lang="en-IE"/>
          </a:p>
        </p:txBody>
      </p:sp>
      <p:sp>
        <p:nvSpPr>
          <p:cNvPr id="5" name="Footer Placeholder 4"/>
          <p:cNvSpPr>
            <a:spLocks noGrp="1"/>
          </p:cNvSpPr>
          <p:nvPr>
            <p:ph type="ftr" sz="quarter" idx="11"/>
          </p:nvPr>
        </p:nvSpPr>
        <p:spPr/>
        <p:txBody>
          <a:bodyPr/>
          <a:lstStyle/>
          <a:p>
            <a:pPr algn="ctr"/>
            <a:r>
              <a:rPr lang="en-IE"/>
              <a:t>Advanced Data Mining</a:t>
            </a:r>
            <a:endParaRPr lang="en-IE" dirty="0"/>
          </a:p>
        </p:txBody>
      </p:sp>
      <p:sp>
        <p:nvSpPr>
          <p:cNvPr id="6" name="Slide Number Placeholder 5"/>
          <p:cNvSpPr>
            <a:spLocks noGrp="1"/>
          </p:cNvSpPr>
          <p:nvPr>
            <p:ph type="sldNum" sz="quarter" idx="12"/>
          </p:nvPr>
        </p:nvSpPr>
        <p:spPr/>
        <p:txBody>
          <a:bodyPr/>
          <a:lstStyle/>
          <a:p>
            <a:fld id="{A795FE1D-C3C2-4288-B202-270E58405F08}" type="slidenum">
              <a:rPr lang="en-IE" smtClean="0"/>
              <a:t>4</a:t>
            </a:fld>
            <a:endParaRPr lang="en-IE"/>
          </a:p>
        </p:txBody>
      </p:sp>
      <p:sp>
        <p:nvSpPr>
          <p:cNvPr id="8" name="TextBox 7"/>
          <p:cNvSpPr txBox="1"/>
          <p:nvPr/>
        </p:nvSpPr>
        <p:spPr>
          <a:xfrm>
            <a:off x="1403648" y="2360951"/>
            <a:ext cx="6336704" cy="1015663"/>
          </a:xfrm>
          <a:prstGeom prst="rect">
            <a:avLst/>
          </a:prstGeom>
          <a:solidFill>
            <a:schemeClr val="bg2"/>
          </a:solidFill>
        </p:spPr>
        <p:txBody>
          <a:bodyPr wrap="square" rtlCol="0">
            <a:spAutoFit/>
          </a:bodyPr>
          <a:lstStyle/>
          <a:p>
            <a:pPr marL="0" lvl="2" algn="ctr"/>
            <a:r>
              <a:rPr lang="en-US" altLang="en-US" sz="2000" dirty="0"/>
              <a:t>“</a:t>
            </a:r>
            <a:r>
              <a:rPr lang="en-US" altLang="en-US" sz="2000" i="1" dirty="0"/>
              <a:t>The nontrivial extraction of implicit, previously unknown, and potentially useful information from data</a:t>
            </a:r>
            <a:r>
              <a:rPr lang="en-US" altLang="en-US" sz="2000" dirty="0"/>
              <a:t>”. </a:t>
            </a:r>
          </a:p>
          <a:p>
            <a:pPr marL="0" lvl="2" algn="r"/>
            <a:r>
              <a:rPr lang="en-US" sz="2000" dirty="0"/>
              <a:t>(Frawley et al. , 1992)</a:t>
            </a:r>
            <a:endParaRPr lang="en-IE" sz="2000" dirty="0"/>
          </a:p>
        </p:txBody>
      </p:sp>
    </p:spTree>
    <p:extLst>
      <p:ext uri="{BB962C8B-B14F-4D97-AF65-F5344CB8AC3E}">
        <p14:creationId xmlns:p14="http://schemas.microsoft.com/office/powerpoint/2010/main" val="450464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p:cNvPicPr>
            <a:picLocks noGrp="1" noChangeAspect="1"/>
          </p:cNvPicPr>
          <p:nvPr>
            <p:ph sz="quarter" idx="10"/>
          </p:nvPr>
        </p:nvPicPr>
        <p:blipFill rotWithShape="1">
          <a:blip r:embed="rId2">
            <a:extLst>
              <a:ext uri="{28A0092B-C50C-407E-A947-70E740481C1C}">
                <a14:useLocalDpi xmlns:a14="http://schemas.microsoft.com/office/drawing/2010/main" val="0"/>
              </a:ext>
            </a:extLst>
          </a:blip>
          <a:stretch/>
        </p:blipFill>
        <p:spPr>
          <a:xfrm>
            <a:off x="2832100" y="2384425"/>
            <a:ext cx="5956300" cy="3722687"/>
          </a:xfrm>
        </p:spPr>
      </p:pic>
      <p:sp>
        <p:nvSpPr>
          <p:cNvPr id="7" name="Title 6"/>
          <p:cNvSpPr>
            <a:spLocks noGrp="1"/>
          </p:cNvSpPr>
          <p:nvPr>
            <p:ph type="title"/>
          </p:nvPr>
        </p:nvSpPr>
        <p:spPr/>
        <p:txBody>
          <a:bodyPr/>
          <a:lstStyle/>
          <a:p>
            <a:r>
              <a:rPr lang="en-US" dirty="0"/>
              <a:t>Example</a:t>
            </a:r>
          </a:p>
        </p:txBody>
      </p:sp>
      <p:sp>
        <p:nvSpPr>
          <p:cNvPr id="10" name="TextBox 9"/>
          <p:cNvSpPr txBox="1"/>
          <p:nvPr/>
        </p:nvSpPr>
        <p:spPr>
          <a:xfrm>
            <a:off x="2209800" y="1301429"/>
            <a:ext cx="5222905" cy="461665"/>
          </a:xfrm>
          <a:prstGeom prst="rect">
            <a:avLst/>
          </a:prstGeom>
          <a:noFill/>
        </p:spPr>
        <p:txBody>
          <a:bodyPr wrap="none" rtlCol="0">
            <a:spAutoFit/>
          </a:bodyPr>
          <a:lstStyle/>
          <a:p>
            <a:r>
              <a:rPr lang="en-US" sz="2400" b="1" dirty="0">
                <a:solidFill>
                  <a:schemeClr val="bg1"/>
                </a:solidFill>
                <a:latin typeface="+mj-lt"/>
                <a:ea typeface="+mj-ea"/>
                <a:cs typeface="+mj-cs"/>
              </a:rPr>
              <a:t>How do politicians use Facebook?</a:t>
            </a:r>
          </a:p>
        </p:txBody>
      </p:sp>
    </p:spTree>
    <p:extLst>
      <p:ext uri="{BB962C8B-B14F-4D97-AF65-F5344CB8AC3E}">
        <p14:creationId xmlns:p14="http://schemas.microsoft.com/office/powerpoint/2010/main" val="168024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roughly do we need to do?</a:t>
            </a:r>
          </a:p>
        </p:txBody>
      </p:sp>
      <p:sp>
        <p:nvSpPr>
          <p:cNvPr id="5" name="Content Placeholder 4"/>
          <p:cNvSpPr>
            <a:spLocks noGrp="1"/>
          </p:cNvSpPr>
          <p:nvPr>
            <p:ph idx="1"/>
          </p:nvPr>
        </p:nvSpPr>
        <p:spPr/>
        <p:txBody>
          <a:bodyPr>
            <a:normAutofit fontScale="62500" lnSpcReduction="20000"/>
          </a:bodyPr>
          <a:lstStyle/>
          <a:p>
            <a:r>
              <a:rPr lang="en-US" dirty="0"/>
              <a:t>Get some data: Facebook posts / comments in this case</a:t>
            </a:r>
          </a:p>
          <a:p>
            <a:endParaRPr lang="en-US" dirty="0"/>
          </a:p>
          <a:p>
            <a:r>
              <a:rPr lang="en-US" dirty="0"/>
              <a:t>Then we need to </a:t>
            </a:r>
            <a:r>
              <a:rPr lang="en-US" dirty="0" err="1"/>
              <a:t>organise</a:t>
            </a:r>
            <a:r>
              <a:rPr lang="en-US" dirty="0"/>
              <a:t> the data somehow </a:t>
            </a:r>
          </a:p>
          <a:p>
            <a:pPr lvl="1"/>
            <a:r>
              <a:rPr lang="en-US" dirty="0"/>
              <a:t>e.g. by language, political party, temporal aspects, etc. </a:t>
            </a:r>
          </a:p>
          <a:p>
            <a:pPr lvl="1"/>
            <a:endParaRPr lang="en-US" dirty="0"/>
          </a:p>
          <a:p>
            <a:r>
              <a:rPr lang="en-US" dirty="0"/>
              <a:t>Identify the subset of data that we actually need</a:t>
            </a:r>
          </a:p>
          <a:p>
            <a:pPr lvl="1"/>
            <a:r>
              <a:rPr lang="en-US" dirty="0"/>
              <a:t>E.g. if we are only interested in Irish politicians, we exclude German politicians</a:t>
            </a:r>
          </a:p>
          <a:p>
            <a:pPr lvl="1"/>
            <a:r>
              <a:rPr lang="en-US" dirty="0"/>
              <a:t>E.g. if we only want to assess politician posts, we can ignore audience comments</a:t>
            </a:r>
          </a:p>
          <a:p>
            <a:pPr lvl="1"/>
            <a:r>
              <a:rPr lang="en-US" dirty="0"/>
              <a:t>Etc.</a:t>
            </a:r>
          </a:p>
          <a:p>
            <a:pPr lvl="1"/>
            <a:endParaRPr lang="en-US" dirty="0"/>
          </a:p>
          <a:p>
            <a:r>
              <a:rPr lang="en-US" dirty="0"/>
              <a:t>Then we need to prepare (pre-process) the data for analysis</a:t>
            </a:r>
          </a:p>
          <a:p>
            <a:pPr lvl="1"/>
            <a:r>
              <a:rPr lang="en-US" dirty="0"/>
              <a:t>E.g. remove superfluous posts, handle emoji/emoticons</a:t>
            </a:r>
          </a:p>
          <a:p>
            <a:pPr lvl="1"/>
            <a:endParaRPr lang="en-US" dirty="0"/>
          </a:p>
          <a:p>
            <a:r>
              <a:rPr lang="en-US" dirty="0"/>
              <a:t>Having pre-processed the data, we may need to change its representation (transform the data) to make it easier to </a:t>
            </a:r>
            <a:r>
              <a:rPr lang="en-US" dirty="0" err="1"/>
              <a:t>analyse</a:t>
            </a:r>
            <a:endParaRPr lang="en-US" dirty="0"/>
          </a:p>
          <a:p>
            <a:pPr lvl="1"/>
            <a:r>
              <a:rPr lang="en-US" dirty="0"/>
              <a:t>For FB data, this may mean some form of text processing, deriving some </a:t>
            </a:r>
            <a:r>
              <a:rPr lang="en-US" dirty="0" err="1"/>
              <a:t>summarisation</a:t>
            </a:r>
            <a:r>
              <a:rPr lang="en-US" dirty="0"/>
              <a:t> values (e.g. no. of posts, reactions, comments) etc. that are appropriate to our question</a:t>
            </a:r>
          </a:p>
          <a:p>
            <a:pPr lvl="1"/>
            <a:endParaRPr lang="en-US" dirty="0"/>
          </a:p>
          <a:p>
            <a:r>
              <a:rPr lang="en-US" dirty="0" err="1"/>
              <a:t>Analyse</a:t>
            </a:r>
            <a:r>
              <a:rPr lang="en-US" dirty="0"/>
              <a:t> the data</a:t>
            </a:r>
          </a:p>
          <a:p>
            <a:endParaRPr lang="en-US" dirty="0"/>
          </a:p>
          <a:p>
            <a:r>
              <a:rPr lang="en-US" dirty="0"/>
              <a:t>Interpret the results</a:t>
            </a:r>
          </a:p>
          <a:p>
            <a:endParaRPr lang="en-US" dirty="0"/>
          </a:p>
        </p:txBody>
      </p:sp>
    </p:spTree>
    <p:extLst>
      <p:ext uri="{BB962C8B-B14F-4D97-AF65-F5344CB8AC3E}">
        <p14:creationId xmlns:p14="http://schemas.microsoft.com/office/powerpoint/2010/main" val="5082395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ga-IE" dirty="0"/>
              <a:t>KDD</a:t>
            </a:r>
            <a:endParaRPr lang="en-IE" dirty="0"/>
          </a:p>
        </p:txBody>
      </p:sp>
      <p:sp>
        <p:nvSpPr>
          <p:cNvPr id="3" name="Content Placeholder 2"/>
          <p:cNvSpPr>
            <a:spLocks noGrp="1"/>
          </p:cNvSpPr>
          <p:nvPr>
            <p:ph idx="1"/>
          </p:nvPr>
        </p:nvSpPr>
        <p:spPr>
          <a:xfrm>
            <a:off x="457200" y="1219200"/>
            <a:ext cx="8229600" cy="3233005"/>
          </a:xfrm>
        </p:spPr>
        <p:txBody>
          <a:bodyPr>
            <a:normAutofit fontScale="92500" lnSpcReduction="10000"/>
          </a:bodyPr>
          <a:lstStyle/>
          <a:p>
            <a:pPr marL="163195" indent="-282575"/>
            <a:r>
              <a:rPr lang="en-US" altLang="en-US" dirty="0"/>
              <a:t>Data mining is also called </a:t>
            </a:r>
            <a:r>
              <a:rPr lang="en-US" altLang="en-US" i="1" dirty="0"/>
              <a:t>knowledge discovery and data mining</a:t>
            </a:r>
            <a:r>
              <a:rPr lang="en-US" altLang="en-US" dirty="0"/>
              <a:t> (KDD)</a:t>
            </a:r>
            <a:endParaRPr lang="ga-IE" altLang="en-US" dirty="0"/>
          </a:p>
          <a:p>
            <a:pPr marL="163195" indent="-282575"/>
            <a:endParaRPr lang="en-US" altLang="en-US" dirty="0"/>
          </a:p>
          <a:p>
            <a:pPr marL="163195" indent="-282575"/>
            <a:r>
              <a:rPr lang="en-US" altLang="en-US" dirty="0"/>
              <a:t>Data mining is</a:t>
            </a:r>
          </a:p>
          <a:p>
            <a:pPr marL="494983" lvl="1" indent="-236538"/>
            <a:r>
              <a:rPr lang="en-US" altLang="en-US" dirty="0"/>
              <a:t>extraction of useful structured patterns from data sources, e.g., databases, texts, web, images.  </a:t>
            </a:r>
            <a:endParaRPr lang="ga-IE" altLang="en-US" dirty="0"/>
          </a:p>
          <a:p>
            <a:pPr marL="494983" lvl="1" indent="-236538"/>
            <a:endParaRPr lang="en-US" altLang="en-US" dirty="0"/>
          </a:p>
          <a:p>
            <a:pPr marL="163195" indent="-282575"/>
            <a:r>
              <a:rPr lang="en-US" altLang="en-US" dirty="0"/>
              <a:t>Patterns must be:</a:t>
            </a:r>
          </a:p>
          <a:p>
            <a:pPr marL="494983" lvl="1" indent="-236538"/>
            <a:r>
              <a:rPr lang="en-US" altLang="en-US" dirty="0"/>
              <a:t>valid, novel, potentially useful, understandable</a:t>
            </a:r>
          </a:p>
          <a:p>
            <a:pPr marL="494983" lvl="1" indent="-236538"/>
            <a:endParaRPr lang="en-US" altLang="en-US" dirty="0"/>
          </a:p>
          <a:p>
            <a:pPr marL="18733" indent="-236538"/>
            <a:r>
              <a:rPr lang="en-US" altLang="en-US" dirty="0"/>
              <a:t>KDD is often applied interactively and iteratively.</a:t>
            </a:r>
          </a:p>
          <a:p>
            <a:pPr marL="274320" lvl="1" indent="0" algn="r">
              <a:buNone/>
            </a:pPr>
            <a:r>
              <a:rPr lang="en-IE" sz="1500" dirty="0"/>
              <a:t>(Brachman and Anand, 1996; Fayyad, 1996; Fayyad et al., 1996)		</a:t>
            </a:r>
            <a:endParaRPr lang="en-IE" dirty="0"/>
          </a:p>
          <a:p>
            <a:pPr lvl="4"/>
            <a:endParaRPr lang="en-IE" dirty="0"/>
          </a:p>
        </p:txBody>
      </p:sp>
      <p:sp>
        <p:nvSpPr>
          <p:cNvPr id="4" name="Date Placeholder 3"/>
          <p:cNvSpPr>
            <a:spLocks noGrp="1"/>
          </p:cNvSpPr>
          <p:nvPr>
            <p:ph type="dt" sz="half" idx="10"/>
          </p:nvPr>
        </p:nvSpPr>
        <p:spPr/>
        <p:txBody>
          <a:bodyPr/>
          <a:lstStyle/>
          <a:p>
            <a:fld id="{EBCD49AA-910F-3146-8121-0CF80AFD2E84}" type="datetime1">
              <a:rPr lang="en-GB" smtClean="0"/>
              <a:t>21/01/2019</a:t>
            </a:fld>
            <a:endParaRPr lang="en-IE"/>
          </a:p>
        </p:txBody>
      </p:sp>
      <p:sp>
        <p:nvSpPr>
          <p:cNvPr id="5" name="Footer Placeholder 4"/>
          <p:cNvSpPr>
            <a:spLocks noGrp="1"/>
          </p:cNvSpPr>
          <p:nvPr>
            <p:ph type="ftr" sz="quarter" idx="11"/>
          </p:nvPr>
        </p:nvSpPr>
        <p:spPr/>
        <p:txBody>
          <a:bodyPr/>
          <a:lstStyle/>
          <a:p>
            <a:pPr algn="ctr"/>
            <a:r>
              <a:rPr lang="en-IE"/>
              <a:t>Advanced Data Mining</a:t>
            </a:r>
            <a:endParaRPr lang="en-IE" dirty="0"/>
          </a:p>
        </p:txBody>
      </p:sp>
      <p:sp>
        <p:nvSpPr>
          <p:cNvPr id="6" name="Slide Number Placeholder 5"/>
          <p:cNvSpPr>
            <a:spLocks noGrp="1"/>
          </p:cNvSpPr>
          <p:nvPr>
            <p:ph type="sldNum" sz="quarter" idx="12"/>
          </p:nvPr>
        </p:nvSpPr>
        <p:spPr/>
        <p:txBody>
          <a:bodyPr/>
          <a:lstStyle/>
          <a:p>
            <a:fld id="{A795FE1D-C3C2-4288-B202-270E58405F08}" type="slidenum">
              <a:rPr lang="en-IE" smtClean="0"/>
              <a:t>7</a:t>
            </a:fld>
            <a:endParaRPr lang="en-IE"/>
          </a:p>
        </p:txBody>
      </p:sp>
      <p:pic>
        <p:nvPicPr>
          <p:cNvPr id="7" name="Picture 6" descr="KDD.png"/>
          <p:cNvPicPr>
            <a:picLocks noChangeAspect="1"/>
          </p:cNvPicPr>
          <p:nvPr/>
        </p:nvPicPr>
        <p:blipFill rotWithShape="1">
          <a:blip r:embed="rId2">
            <a:extLst>
              <a:ext uri="{28A0092B-C50C-407E-A947-70E740481C1C}">
                <a14:useLocalDpi xmlns:a14="http://schemas.microsoft.com/office/drawing/2010/main" val="0"/>
              </a:ext>
            </a:extLst>
          </a:blip>
          <a:srcRect t="13958"/>
          <a:stretch/>
        </p:blipFill>
        <p:spPr>
          <a:xfrm>
            <a:off x="0" y="4354506"/>
            <a:ext cx="9144000" cy="2051732"/>
          </a:xfrm>
          <a:prstGeom prst="rect">
            <a:avLst/>
          </a:prstGeom>
        </p:spPr>
      </p:pic>
    </p:spTree>
    <p:extLst>
      <p:ext uri="{BB962C8B-B14F-4D97-AF65-F5344CB8AC3E}">
        <p14:creationId xmlns:p14="http://schemas.microsoft.com/office/powerpoint/2010/main" val="5634978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KDD</a:t>
            </a:r>
          </a:p>
        </p:txBody>
      </p:sp>
      <p:sp>
        <p:nvSpPr>
          <p:cNvPr id="6" name="Content Placeholder 5"/>
          <p:cNvSpPr>
            <a:spLocks noGrp="1"/>
          </p:cNvSpPr>
          <p:nvPr>
            <p:ph idx="1"/>
          </p:nvPr>
        </p:nvSpPr>
        <p:spPr/>
        <p:txBody>
          <a:bodyPr>
            <a:normAutofit fontScale="92500" lnSpcReduction="10000"/>
          </a:bodyPr>
          <a:lstStyle/>
          <a:p>
            <a:r>
              <a:rPr lang="en-US" dirty="0"/>
              <a:t>Selection </a:t>
            </a:r>
          </a:p>
          <a:p>
            <a:pPr lvl="1"/>
            <a:r>
              <a:rPr lang="en-US" dirty="0"/>
              <a:t>This stage consists on creating a target data set, or focusing on a subset of variables or data samples, on which discovery is to be performed. </a:t>
            </a:r>
          </a:p>
          <a:p>
            <a:r>
              <a:rPr lang="en-US" dirty="0"/>
              <a:t>Pre processing </a:t>
            </a:r>
          </a:p>
          <a:p>
            <a:pPr lvl="1"/>
            <a:r>
              <a:rPr lang="en-US" dirty="0"/>
              <a:t>This stage consists on the target data cleaning and pre processing in order to obtain consistent data. </a:t>
            </a:r>
          </a:p>
          <a:p>
            <a:r>
              <a:rPr lang="en-US" dirty="0"/>
              <a:t>Transformation </a:t>
            </a:r>
          </a:p>
          <a:p>
            <a:pPr lvl="1"/>
            <a:r>
              <a:rPr lang="en-US" dirty="0"/>
              <a:t>This stage consists on the transformation of the data using dimensionality reduction or transformation methods. </a:t>
            </a:r>
          </a:p>
          <a:p>
            <a:r>
              <a:rPr lang="en-US" dirty="0"/>
              <a:t>Data Mining </a:t>
            </a:r>
          </a:p>
          <a:p>
            <a:pPr lvl="1"/>
            <a:r>
              <a:rPr lang="en-US" dirty="0"/>
              <a:t>This stage consists on the searching for patterns of interest in a particular representational form, depending on the data mining objective (usually, prediction) </a:t>
            </a:r>
          </a:p>
          <a:p>
            <a:r>
              <a:rPr lang="en-US" dirty="0"/>
              <a:t>Interpretation/Evaluation </a:t>
            </a:r>
          </a:p>
          <a:p>
            <a:pPr lvl="1"/>
            <a:r>
              <a:rPr lang="en-US" dirty="0"/>
              <a:t>This stage consists on the interpretation and evaluation of the mined patterns. </a:t>
            </a:r>
          </a:p>
          <a:p>
            <a:pPr marL="476250" lvl="1" indent="0" algn="r">
              <a:buNone/>
            </a:pPr>
            <a:r>
              <a:rPr lang="en-US" dirty="0"/>
              <a:t>(Fayyad et al., 1996)</a:t>
            </a:r>
          </a:p>
          <a:p>
            <a:endParaRPr lang="en-GB" dirty="0"/>
          </a:p>
        </p:txBody>
      </p:sp>
      <p:sp>
        <p:nvSpPr>
          <p:cNvPr id="3" name="Date Placeholder 2"/>
          <p:cNvSpPr>
            <a:spLocks noGrp="1"/>
          </p:cNvSpPr>
          <p:nvPr>
            <p:ph type="dt" sz="half" idx="10"/>
          </p:nvPr>
        </p:nvSpPr>
        <p:spPr/>
        <p:txBody>
          <a:bodyPr/>
          <a:lstStyle/>
          <a:p>
            <a:fld id="{6C81A0FE-4292-A740-8454-70EECCF2519B}" type="datetime1">
              <a:rPr lang="en-GB" smtClean="0"/>
              <a:t>21/01/2019</a:t>
            </a:fld>
            <a:endParaRPr lang="en-IE"/>
          </a:p>
        </p:txBody>
      </p:sp>
      <p:sp>
        <p:nvSpPr>
          <p:cNvPr id="4" name="Footer Placeholder 3"/>
          <p:cNvSpPr>
            <a:spLocks noGrp="1"/>
          </p:cNvSpPr>
          <p:nvPr>
            <p:ph type="ftr" sz="quarter" idx="11"/>
          </p:nvPr>
        </p:nvSpPr>
        <p:spPr/>
        <p:txBody>
          <a:bodyPr/>
          <a:lstStyle/>
          <a:p>
            <a:r>
              <a:rPr lang="en-IE"/>
              <a:t>Advanced Data Mining</a:t>
            </a:r>
          </a:p>
        </p:txBody>
      </p:sp>
      <p:sp>
        <p:nvSpPr>
          <p:cNvPr id="5" name="Slide Number Placeholder 4"/>
          <p:cNvSpPr>
            <a:spLocks noGrp="1"/>
          </p:cNvSpPr>
          <p:nvPr>
            <p:ph type="sldNum" sz="quarter" idx="12"/>
          </p:nvPr>
        </p:nvSpPr>
        <p:spPr/>
        <p:txBody>
          <a:bodyPr/>
          <a:lstStyle/>
          <a:p>
            <a:fld id="{A795FE1D-C3C2-4288-B202-270E58405F08}" type="slidenum">
              <a:rPr lang="en-IE" smtClean="0"/>
              <a:t>8</a:t>
            </a:fld>
            <a:endParaRPr lang="en-IE"/>
          </a:p>
        </p:txBody>
      </p:sp>
    </p:spTree>
    <p:extLst>
      <p:ext uri="{BB962C8B-B14F-4D97-AF65-F5344CB8AC3E}">
        <p14:creationId xmlns:p14="http://schemas.microsoft.com/office/powerpoint/2010/main" val="3171970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 politicians use Facebook?</a:t>
            </a:r>
          </a:p>
        </p:txBody>
      </p:sp>
      <p:pic>
        <p:nvPicPr>
          <p:cNvPr id="30724" name="Picture 4" descr="How To Get Started On Your Own Personal Business Networking Group For Women"/>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671108" y="1825625"/>
            <a:ext cx="5801784" cy="4351338"/>
          </a:xfrm>
          <a:prstGeom prst="rect">
            <a:avLst/>
          </a:prstGeom>
          <a:noFill/>
          <a:extLst>
            <a:ext uri="{909E8E84-426E-40dd-AFC4-6F175D3DCCD1}">
              <a14:hiddenFill xmlns:a14="http://schemas.microsoft.com/office/drawing/2010/main" xmlns="">
                <a:solidFill>
                  <a:srgbClr val="FFFFFF"/>
                </a:solidFill>
              </a14:hiddenFill>
            </a:ext>
          </a:extLst>
        </p:spPr>
      </p:pic>
      <p:sp>
        <p:nvSpPr>
          <p:cNvPr id="7" name="Date Placeholder 6"/>
          <p:cNvSpPr>
            <a:spLocks noGrp="1"/>
          </p:cNvSpPr>
          <p:nvPr>
            <p:ph type="dt" sz="half" idx="10"/>
          </p:nvPr>
        </p:nvSpPr>
        <p:spPr/>
        <p:txBody>
          <a:bodyPr/>
          <a:lstStyle/>
          <a:p>
            <a:fld id="{A344A9FC-8946-594A-8668-5A81F384B543}" type="datetime1">
              <a:rPr lang="en-GB" smtClean="0"/>
              <a:t>21/01/2019</a:t>
            </a:fld>
            <a:endParaRPr lang="en-US"/>
          </a:p>
        </p:txBody>
      </p:sp>
      <p:sp>
        <p:nvSpPr>
          <p:cNvPr id="10" name="Footer Placeholder 9"/>
          <p:cNvSpPr>
            <a:spLocks noGrp="1"/>
          </p:cNvSpPr>
          <p:nvPr>
            <p:ph type="ftr" sz="quarter" idx="11"/>
          </p:nvPr>
        </p:nvSpPr>
        <p:spPr/>
        <p:txBody>
          <a:bodyPr/>
          <a:lstStyle/>
          <a:p>
            <a:r>
              <a:rPr lang="en-US"/>
              <a:t>Data Application Development</a:t>
            </a:r>
            <a:endParaRPr lang="en-US" dirty="0"/>
          </a:p>
        </p:txBody>
      </p:sp>
      <p:sp>
        <p:nvSpPr>
          <p:cNvPr id="12" name="Slide Number Placeholder 11"/>
          <p:cNvSpPr>
            <a:spLocks noGrp="1"/>
          </p:cNvSpPr>
          <p:nvPr>
            <p:ph type="sldNum" sz="quarter" idx="12"/>
          </p:nvPr>
        </p:nvSpPr>
        <p:spPr/>
        <p:txBody>
          <a:bodyPr/>
          <a:lstStyle/>
          <a:p>
            <a:fld id="{DD7D2821-7554-5B44-BF60-F8D166F48DA0}" type="slidenum">
              <a:rPr lang="en-US" smtClean="0"/>
              <a:pPr/>
              <a:t>9</a:t>
            </a:fld>
            <a:endParaRPr lang="en-US"/>
          </a:p>
        </p:txBody>
      </p:sp>
      <p:sp>
        <p:nvSpPr>
          <p:cNvPr id="11" name="Rounded Rectangle 10"/>
          <p:cNvSpPr/>
          <p:nvPr/>
        </p:nvSpPr>
        <p:spPr>
          <a:xfrm>
            <a:off x="179512" y="5445224"/>
            <a:ext cx="8712968" cy="739676"/>
          </a:xfrm>
          <a:prstGeom prst="roundRect">
            <a:avLst/>
          </a:prstGeom>
          <a:solidFill>
            <a:schemeClr val="bg1">
              <a:lumMod val="95000"/>
              <a:alpha val="72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US" sz="2400" dirty="0">
                <a:solidFill>
                  <a:srgbClr val="000000"/>
                </a:solidFill>
                <a:latin typeface="+mj-lt"/>
              </a:rPr>
              <a:t>Study on 187 German Federal Politicians</a:t>
            </a:r>
          </a:p>
          <a:p>
            <a:r>
              <a:rPr lang="en-US" sz="1400" dirty="0">
                <a:solidFill>
                  <a:srgbClr val="000000"/>
                </a:solidFill>
                <a:latin typeface="+mj-lt"/>
              </a:rPr>
              <a:t>55k posts (2M words), 230k comments (6.5M words), 1.5M likes</a:t>
            </a:r>
          </a:p>
          <a:p>
            <a:pPr algn="r"/>
            <a:r>
              <a:rPr lang="en-US" sz="1400" dirty="0">
                <a:solidFill>
                  <a:srgbClr val="000000"/>
                </a:solidFill>
                <a:latin typeface="+mj-lt"/>
              </a:rPr>
              <a:t>(</a:t>
            </a:r>
            <a:r>
              <a:rPr lang="en-US" sz="1400" dirty="0" err="1">
                <a:solidFill>
                  <a:srgbClr val="000000"/>
                </a:solidFill>
                <a:latin typeface="+mj-lt"/>
              </a:rPr>
              <a:t>Caton</a:t>
            </a:r>
            <a:r>
              <a:rPr lang="en-US" sz="1400" dirty="0">
                <a:solidFill>
                  <a:srgbClr val="000000"/>
                </a:solidFill>
                <a:latin typeface="+mj-lt"/>
              </a:rPr>
              <a:t> et al., 2015)</a:t>
            </a:r>
            <a:endParaRPr lang="en-US" sz="1200" dirty="0">
              <a:solidFill>
                <a:srgbClr val="000000"/>
              </a:solidFill>
              <a:latin typeface="+mj-lt"/>
            </a:endParaRPr>
          </a:p>
        </p:txBody>
      </p:sp>
      <p:sp>
        <p:nvSpPr>
          <p:cNvPr id="3" name="Cloud Callout 2"/>
          <p:cNvSpPr/>
          <p:nvPr/>
        </p:nvSpPr>
        <p:spPr>
          <a:xfrm>
            <a:off x="829258" y="1947736"/>
            <a:ext cx="1656184" cy="1044696"/>
          </a:xfrm>
          <a:prstGeom prst="cloudCallout">
            <a:avLst>
              <a:gd name="adj1" fmla="val 17720"/>
              <a:gd name="adj2" fmla="val 53207"/>
            </a:avLst>
          </a:prstGeom>
          <a:solidFill>
            <a:schemeClr val="tx1">
              <a:lumMod val="75000"/>
              <a:lumOff val="2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I (re)present me, not my party</a:t>
            </a:r>
          </a:p>
        </p:txBody>
      </p:sp>
      <p:sp>
        <p:nvSpPr>
          <p:cNvPr id="6" name="Cloud Callout 5"/>
          <p:cNvSpPr/>
          <p:nvPr/>
        </p:nvSpPr>
        <p:spPr>
          <a:xfrm>
            <a:off x="6399077" y="1666160"/>
            <a:ext cx="1584176" cy="1044696"/>
          </a:xfrm>
          <a:prstGeom prst="cloudCallout">
            <a:avLst>
              <a:gd name="adj1" fmla="val -15794"/>
              <a:gd name="adj2" fmla="val 70417"/>
            </a:avLst>
          </a:prstGeom>
          <a:solidFill>
            <a:schemeClr val="tx1">
              <a:lumMod val="75000"/>
              <a:lumOff val="2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We’re treated equally</a:t>
            </a:r>
          </a:p>
        </p:txBody>
      </p:sp>
      <p:sp>
        <p:nvSpPr>
          <p:cNvPr id="4" name="Cloud Callout 3"/>
          <p:cNvSpPr/>
          <p:nvPr/>
        </p:nvSpPr>
        <p:spPr>
          <a:xfrm>
            <a:off x="5092059" y="1766386"/>
            <a:ext cx="1490990" cy="967357"/>
          </a:xfrm>
          <a:prstGeom prst="cloudCallout">
            <a:avLst>
              <a:gd name="adj1" fmla="val -25947"/>
              <a:gd name="adj2" fmla="val 68237"/>
            </a:avLst>
          </a:prstGeom>
          <a:solidFill>
            <a:schemeClr val="tx1">
              <a:lumMod val="75000"/>
              <a:lumOff val="2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I tell the truth</a:t>
            </a:r>
          </a:p>
        </p:txBody>
      </p:sp>
      <p:sp>
        <p:nvSpPr>
          <p:cNvPr id="8" name="Cloud Callout 7"/>
          <p:cNvSpPr/>
          <p:nvPr/>
        </p:nvSpPr>
        <p:spPr>
          <a:xfrm>
            <a:off x="2308574" y="1711935"/>
            <a:ext cx="1656184" cy="1044696"/>
          </a:xfrm>
          <a:prstGeom prst="cloudCallout">
            <a:avLst>
              <a:gd name="adj1" fmla="val 20125"/>
              <a:gd name="adj2" fmla="val 61962"/>
            </a:avLst>
          </a:prstGeom>
          <a:solidFill>
            <a:schemeClr val="tx1">
              <a:lumMod val="75000"/>
              <a:lumOff val="2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Facebook: no dirty campaigns</a:t>
            </a:r>
          </a:p>
        </p:txBody>
      </p:sp>
      <p:sp>
        <p:nvSpPr>
          <p:cNvPr id="9" name="Cloud Callout 8"/>
          <p:cNvSpPr/>
          <p:nvPr/>
        </p:nvSpPr>
        <p:spPr>
          <a:xfrm>
            <a:off x="3687600" y="1666160"/>
            <a:ext cx="1584176" cy="1044696"/>
          </a:xfrm>
          <a:prstGeom prst="cloudCallout">
            <a:avLst>
              <a:gd name="adj1" fmla="val 22085"/>
              <a:gd name="adj2" fmla="val 64863"/>
            </a:avLst>
          </a:prstGeom>
          <a:solidFill>
            <a:schemeClr val="tx1">
              <a:lumMod val="75000"/>
              <a:lumOff val="2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We’re going to lose </a:t>
            </a:r>
            <a:r>
              <a:rPr lang="en-US" sz="1400" dirty="0">
                <a:sym typeface="Wingdings"/>
              </a:rPr>
              <a:t></a:t>
            </a:r>
            <a:endParaRPr lang="en-US" sz="1400" dirty="0"/>
          </a:p>
        </p:txBody>
      </p:sp>
      <p:sp>
        <p:nvSpPr>
          <p:cNvPr id="5" name="Rectangular Callout 4"/>
          <p:cNvSpPr/>
          <p:nvPr/>
        </p:nvSpPr>
        <p:spPr>
          <a:xfrm>
            <a:off x="3426147" y="3569246"/>
            <a:ext cx="1418456" cy="864096"/>
          </a:xfrm>
          <a:prstGeom prst="wedgeRectCallout">
            <a:avLst>
              <a:gd name="adj1" fmla="val 115306"/>
              <a:gd name="adj2" fmla="val -81094"/>
            </a:avLst>
          </a:prstGeom>
          <a:solidFill>
            <a:schemeClr val="tx1">
              <a:lumMod val="75000"/>
              <a:lumOff val="25000"/>
            </a:schemeClr>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a:t>We’re most positive about the majority party</a:t>
            </a:r>
          </a:p>
        </p:txBody>
      </p:sp>
    </p:spTree>
    <p:extLst>
      <p:ext uri="{BB962C8B-B14F-4D97-AF65-F5344CB8AC3E}">
        <p14:creationId xmlns:p14="http://schemas.microsoft.com/office/powerpoint/2010/main" val="50187516"/>
      </p:ext>
    </p:extLst>
  </p:cSld>
  <p:clrMapOvr>
    <a:masterClrMapping/>
  </p:clrMapOvr>
</p:sld>
</file>

<file path=ppt/theme/theme1.xml><?xml version="1.0" encoding="utf-8"?>
<a:theme xmlns:a="http://schemas.openxmlformats.org/drawingml/2006/main" name="KIT_master_ppt2007_de">
  <a:themeElements>
    <a:clrScheme name="Standarddesign 1">
      <a:dk1>
        <a:srgbClr val="000000"/>
      </a:dk1>
      <a:lt1>
        <a:srgbClr val="FFFFFF"/>
      </a:lt1>
      <a:dk2>
        <a:srgbClr val="000000"/>
      </a:dk2>
      <a:lt2>
        <a:srgbClr val="D9D9D9"/>
      </a:lt2>
      <a:accent1>
        <a:srgbClr val="009682"/>
      </a:accent1>
      <a:accent2>
        <a:srgbClr val="4664AA"/>
      </a:accent2>
      <a:accent3>
        <a:srgbClr val="FFFFFF"/>
      </a:accent3>
      <a:accent4>
        <a:srgbClr val="000000"/>
      </a:accent4>
      <a:accent5>
        <a:srgbClr val="AAC9C1"/>
      </a:accent5>
      <a:accent6>
        <a:srgbClr val="3F5A9A"/>
      </a:accent6>
      <a:hlink>
        <a:srgbClr val="808080"/>
      </a:hlink>
      <a:folHlink>
        <a:srgbClr val="7D92C3"/>
      </a:folHlink>
    </a:clrScheme>
    <a:fontScheme name="Standard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tandarddesign 1">
        <a:dk1>
          <a:srgbClr val="000000"/>
        </a:dk1>
        <a:lt1>
          <a:srgbClr val="FFFFFF"/>
        </a:lt1>
        <a:dk2>
          <a:srgbClr val="000000"/>
        </a:dk2>
        <a:lt2>
          <a:srgbClr val="D9D9D9"/>
        </a:lt2>
        <a:accent1>
          <a:srgbClr val="009682"/>
        </a:accent1>
        <a:accent2>
          <a:srgbClr val="4664AA"/>
        </a:accent2>
        <a:accent3>
          <a:srgbClr val="FFFFFF"/>
        </a:accent3>
        <a:accent4>
          <a:srgbClr val="000000"/>
        </a:accent4>
        <a:accent5>
          <a:srgbClr val="AAC9C1"/>
        </a:accent5>
        <a:accent6>
          <a:srgbClr val="3F5A9A"/>
        </a:accent6>
        <a:hlink>
          <a:srgbClr val="808080"/>
        </a:hlink>
        <a:folHlink>
          <a:srgbClr val="7D92C3"/>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2069</TotalTime>
  <Words>2761</Words>
  <Application>Microsoft Office PowerPoint</Application>
  <PresentationFormat>On-screen Show (4:3)</PresentationFormat>
  <Paragraphs>402</Paragraphs>
  <Slides>27</Slides>
  <Notes>2</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27</vt:i4>
      </vt:variant>
    </vt:vector>
  </HeadingPairs>
  <TitlesOfParts>
    <vt:vector size="33" baseType="lpstr">
      <vt:lpstr>Arial</vt:lpstr>
      <vt:lpstr>Calibri</vt:lpstr>
      <vt:lpstr>Calibri Light</vt:lpstr>
      <vt:lpstr>Wingdings</vt:lpstr>
      <vt:lpstr>KIT_master_ppt2007_de</vt:lpstr>
      <vt:lpstr>Office Theme</vt:lpstr>
      <vt:lpstr>Advanced Data Mining</vt:lpstr>
      <vt:lpstr>Data Mining &amp; Data Science</vt:lpstr>
      <vt:lpstr>Data Mining &amp; Data Science</vt:lpstr>
      <vt:lpstr>Defining Data Mining</vt:lpstr>
      <vt:lpstr>Example</vt:lpstr>
      <vt:lpstr>What roughly do we need to do?</vt:lpstr>
      <vt:lpstr>KDD</vt:lpstr>
      <vt:lpstr>KDD</vt:lpstr>
      <vt:lpstr>How do politicians use Facebook?</vt:lpstr>
      <vt:lpstr>Architecture</vt:lpstr>
      <vt:lpstr>Architecture</vt:lpstr>
      <vt:lpstr>CRISP-DM: CRoss-Industry Standard  Process for Data Mining</vt:lpstr>
      <vt:lpstr>CRISP-DM</vt:lpstr>
      <vt:lpstr>SEMMA</vt:lpstr>
      <vt:lpstr>SEMMA</vt:lpstr>
      <vt:lpstr>Comparing KDD, SEMMA and CRISP-DM</vt:lpstr>
      <vt:lpstr>Data Mining Models &amp; Tasks</vt:lpstr>
      <vt:lpstr>Supervised vs. Unsupervised Methods</vt:lpstr>
      <vt:lpstr>Supervised vs. Unsupervised Methods</vt:lpstr>
      <vt:lpstr>Types of problems we will look at</vt:lpstr>
      <vt:lpstr>Methods Taxonomy </vt:lpstr>
      <vt:lpstr>Starting Point: Supervised Learning</vt:lpstr>
      <vt:lpstr>Objectives</vt:lpstr>
      <vt:lpstr>Starting Point: Unsupervised Learning</vt:lpstr>
      <vt:lpstr>Statistical Learning vs. Machine Learning</vt:lpstr>
      <vt:lpstr>Core  Fundamental Principles</vt:lpstr>
      <vt:lpstr>References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Michael Bradford</cp:lastModifiedBy>
  <cp:revision>64</cp:revision>
  <cp:lastPrinted>2015-02-05T13:27:45Z</cp:lastPrinted>
  <dcterms:created xsi:type="dcterms:W3CDTF">2014-09-15T09:05:41Z</dcterms:created>
  <dcterms:modified xsi:type="dcterms:W3CDTF">2019-01-21T08:41:52Z</dcterms:modified>
  <cp:category/>
</cp:coreProperties>
</file>

<file path=docProps/thumbnail.jpeg>
</file>